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Black Gold Rough" charset="1" panose="00000000000000000000"/>
      <p:regular r:id="rId13"/>
    </p:embeddedFont>
    <p:embeddedFont>
      <p:font typeface="Maldina Script" charset="1" panose="00000500000000000000"/>
      <p:regular r:id="rId14"/>
    </p:embeddedFont>
    <p:embeddedFont>
      <p:font typeface="Abiah" charset="1" panose="00000000000000000000"/>
      <p:regular r:id="rId15"/>
    </p:embeddedFont>
    <p:embeddedFont>
      <p:font typeface="Abiah Light Italics" charset="1" panose="00000000000000000000"/>
      <p:regular r:id="rId16"/>
    </p:embeddedFont>
    <p:embeddedFont>
      <p:font typeface="Abiah Light" charset="1" panose="00000000000000000000"/>
      <p:regular r:id="rId17"/>
    </p:embeddedFont>
    <p:embeddedFont>
      <p:font typeface="Hatton" charset="1" panose="00000500000000000000"/>
      <p:regular r:id="rId18"/>
    </p:embeddedFont>
    <p:embeddedFont>
      <p:font typeface="Hatton Light" charset="1" panose="000004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jpeg" Type="http://schemas.openxmlformats.org/officeDocument/2006/relationships/image"/><Relationship Id="rId4" Target="../media/image6.jpeg" Type="http://schemas.openxmlformats.org/officeDocument/2006/relationships/image"/><Relationship Id="rId5" Target="../media/image7.jpeg" Type="http://schemas.openxmlformats.org/officeDocument/2006/relationships/image"/><Relationship Id="rId6" Target="../media/image8.jpeg" Type="http://schemas.openxmlformats.org/officeDocument/2006/relationships/image"/><Relationship Id="rId7" Target="../media/image9.jpeg" Type="http://schemas.openxmlformats.org/officeDocument/2006/relationships/image"/><Relationship Id="rId8" Target="../media/image10.jpeg" Type="http://schemas.openxmlformats.org/officeDocument/2006/relationships/image"/><Relationship Id="rId9" Target="../media/image11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13.jpeg" Type="http://schemas.openxmlformats.org/officeDocument/2006/relationships/image"/><Relationship Id="rId4" Target="../media/image14.jpeg" Type="http://schemas.openxmlformats.org/officeDocument/2006/relationships/image"/><Relationship Id="rId5" Target="../media/image1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17.jpeg" Type="http://schemas.openxmlformats.org/officeDocument/2006/relationships/image"/><Relationship Id="rId4" Target="../media/image18.jpeg" Type="http://schemas.openxmlformats.org/officeDocument/2006/relationships/image"/><Relationship Id="rId5" Target="../media/image19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21.jpeg" Type="http://schemas.openxmlformats.org/officeDocument/2006/relationships/image"/><Relationship Id="rId4" Target="../media/image22.jpeg" Type="http://schemas.openxmlformats.org/officeDocument/2006/relationships/image"/><Relationship Id="rId5" Target="../media/image23.jpeg" Type="http://schemas.openxmlformats.org/officeDocument/2006/relationships/image"/><Relationship Id="rId6" Target="../media/image24.jpeg" Type="http://schemas.openxmlformats.org/officeDocument/2006/relationships/image"/><Relationship Id="rId7" Target="../media/image25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11877" y="2242089"/>
            <a:ext cx="16074731" cy="332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922"/>
              </a:lnSpc>
            </a:pPr>
            <a:r>
              <a:rPr lang="en-US" sz="11747">
                <a:solidFill>
                  <a:srgbClr val="231F1B"/>
                </a:solidFill>
                <a:latin typeface="Black Gold Rough"/>
                <a:ea typeface="Black Gold Rough"/>
                <a:cs typeface="Black Gold Rough"/>
                <a:sym typeface="Black Gold Rough"/>
              </a:rPr>
              <a:t>job </a:t>
            </a:r>
          </a:p>
          <a:p>
            <a:pPr algn="ctr">
              <a:lnSpc>
                <a:spcPts val="12922"/>
              </a:lnSpc>
            </a:pPr>
            <a:r>
              <a:rPr lang="en-US" sz="11747">
                <a:solidFill>
                  <a:srgbClr val="231F1B"/>
                </a:solidFill>
                <a:latin typeface="Black Gold Rough"/>
                <a:ea typeface="Black Gold Rough"/>
                <a:cs typeface="Black Gold Rough"/>
                <a:sym typeface="Black Gold Rough"/>
              </a:rPr>
              <a:t>shadowing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6398599" y="6184234"/>
            <a:ext cx="5490802" cy="2052187"/>
          </a:xfrm>
          <a:custGeom>
            <a:avLst/>
            <a:gdLst/>
            <a:ahLst/>
            <a:cxnLst/>
            <a:rect r="r" b="b" t="t" l="l"/>
            <a:pathLst>
              <a:path h="2052187" w="5490802">
                <a:moveTo>
                  <a:pt x="0" y="0"/>
                </a:moveTo>
                <a:lnTo>
                  <a:pt x="5490802" y="0"/>
                </a:lnTo>
                <a:lnTo>
                  <a:pt x="5490802" y="2052187"/>
                </a:lnTo>
                <a:lnTo>
                  <a:pt x="0" y="2052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877729" y="6558382"/>
            <a:ext cx="11576842" cy="2699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236"/>
              </a:lnSpc>
            </a:pPr>
            <a:r>
              <a:rPr lang="en-US" sz="17696">
                <a:solidFill>
                  <a:srgbClr val="09A7E7"/>
                </a:solidFill>
                <a:latin typeface="Maldina Script"/>
                <a:ea typeface="Maldina Script"/>
                <a:cs typeface="Maldina Script"/>
                <a:sym typeface="Maldina Script"/>
              </a:rPr>
              <a:t>2024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1727" y="544433"/>
            <a:ext cx="4271880" cy="2328174"/>
          </a:xfrm>
          <a:custGeom>
            <a:avLst/>
            <a:gdLst/>
            <a:ahLst/>
            <a:cxnLst/>
            <a:rect r="r" b="b" t="t" l="l"/>
            <a:pathLst>
              <a:path h="2328174" w="4271880">
                <a:moveTo>
                  <a:pt x="0" y="0"/>
                </a:moveTo>
                <a:lnTo>
                  <a:pt x="4271880" y="0"/>
                </a:lnTo>
                <a:lnTo>
                  <a:pt x="4271880" y="2328174"/>
                </a:lnTo>
                <a:lnTo>
                  <a:pt x="0" y="23281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251978" y="2180970"/>
            <a:ext cx="7784043" cy="5802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39"/>
              </a:lnSpc>
            </a:pPr>
            <a:r>
              <a:rPr lang="en-US" sz="2399" spc="71">
                <a:solidFill>
                  <a:srgbClr val="231F1B"/>
                </a:solidFill>
                <a:latin typeface="Abiah"/>
                <a:ea typeface="Abiah"/>
                <a:cs typeface="Abiah"/>
                <a:sym typeface="Abiah"/>
              </a:rPr>
              <a:t>Podczas pobytu na w Portugalii na mobilności job shadowing dowiedziałyśmy się wiele na temat kultury oraz tradycji tego kraju. </a:t>
            </a:r>
          </a:p>
          <a:p>
            <a:pPr algn="just">
              <a:lnSpc>
                <a:spcPts val="3839"/>
              </a:lnSpc>
            </a:pPr>
          </a:p>
          <a:p>
            <a:pPr algn="just">
              <a:lnSpc>
                <a:spcPts val="3839"/>
              </a:lnSpc>
            </a:pPr>
            <a:r>
              <a:rPr lang="en-US" sz="2399" spc="71">
                <a:solidFill>
                  <a:srgbClr val="231F1B"/>
                </a:solidFill>
                <a:latin typeface="Abiah"/>
                <a:ea typeface="Abiah"/>
                <a:cs typeface="Abiah"/>
                <a:sym typeface="Abiah"/>
              </a:rPr>
              <a:t>W trakcie pierwszego dnia pobytu w placówce zapoznałyśmy się z trybem pracy placówki oraz zostala przedstawiona nam prezentacja na temat systemu edukacji w Portugalii. </a:t>
            </a:r>
          </a:p>
          <a:p>
            <a:pPr algn="just">
              <a:lnSpc>
                <a:spcPts val="3839"/>
              </a:lnSpc>
            </a:pPr>
          </a:p>
          <a:p>
            <a:pPr algn="just">
              <a:lnSpc>
                <a:spcPts val="3839"/>
              </a:lnSpc>
            </a:pPr>
            <a:r>
              <a:rPr lang="en-US" sz="2399" spc="71">
                <a:solidFill>
                  <a:srgbClr val="231F1B"/>
                </a:solidFill>
                <a:latin typeface="Abiah"/>
                <a:ea typeface="Abiah"/>
                <a:cs typeface="Abiah"/>
                <a:sym typeface="Abiah"/>
              </a:rPr>
              <a:t>Wymieniłyśmy się spostrzeżeniami na temat różnic w systemach edukacji i pracy w placówkach oświaty.</a:t>
            </a:r>
          </a:p>
          <a:p>
            <a:pPr algn="just">
              <a:lnSpc>
                <a:spcPts val="3839"/>
              </a:lnSpc>
            </a:pPr>
          </a:p>
          <a:p>
            <a:pPr algn="just">
              <a:lnSpc>
                <a:spcPts val="3839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2902570" y="1076325"/>
            <a:ext cx="12482861" cy="919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40"/>
              </a:lnSpc>
            </a:pPr>
            <a:r>
              <a:rPr lang="en-US" sz="6400" spc="224">
                <a:solidFill>
                  <a:srgbClr val="000000"/>
                </a:solidFill>
                <a:latin typeface="Black Gold Rough"/>
                <a:ea typeface="Black Gold Rough"/>
                <a:cs typeface="Black Gold Rough"/>
                <a:sym typeface="Black Gold Rough"/>
              </a:rPr>
              <a:t>Pobyt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2042936" cy="10287000"/>
            <a:chOff x="0" y="0"/>
            <a:chExt cx="6350000" cy="3197479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31974789"/>
            </a:xfrm>
            <a:custGeom>
              <a:avLst/>
              <a:gdLst/>
              <a:ahLst/>
              <a:cxnLst/>
              <a:rect r="r" b="b" t="t" l="l"/>
              <a:pathLst>
                <a:path h="31974789" w="6350000">
                  <a:moveTo>
                    <a:pt x="6350000" y="31918911"/>
                  </a:moveTo>
                  <a:cubicBezTo>
                    <a:pt x="6350000" y="31949389"/>
                    <a:pt x="6324600" y="31974789"/>
                    <a:pt x="6294120" y="31974789"/>
                  </a:cubicBezTo>
                  <a:lnTo>
                    <a:pt x="55880" y="31974789"/>
                  </a:lnTo>
                  <a:cubicBezTo>
                    <a:pt x="25400" y="31974789"/>
                    <a:pt x="0" y="31949389"/>
                    <a:pt x="0" y="31918911"/>
                  </a:cubicBezTo>
                  <a:lnTo>
                    <a:pt x="0" y="55880"/>
                  </a:lnTo>
                  <a:cubicBezTo>
                    <a:pt x="0" y="25400"/>
                    <a:pt x="25400" y="0"/>
                    <a:pt x="55880" y="0"/>
                  </a:cubicBezTo>
                  <a:lnTo>
                    <a:pt x="6292850" y="0"/>
                  </a:lnTo>
                  <a:cubicBezTo>
                    <a:pt x="6323330" y="0"/>
                    <a:pt x="6348730" y="25400"/>
                    <a:pt x="6348730" y="55880"/>
                  </a:cubicBezTo>
                  <a:lnTo>
                    <a:pt x="6350000" y="31918908"/>
                  </a:lnTo>
                  <a:close/>
                </a:path>
              </a:pathLst>
            </a:custGeom>
            <a:solidFill>
              <a:srgbClr val="FFFAF6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477520" y="24051261"/>
              <a:ext cx="5394960" cy="7305039"/>
            </a:xfrm>
            <a:custGeom>
              <a:avLst/>
              <a:gdLst/>
              <a:ahLst/>
              <a:cxnLst/>
              <a:rect r="r" b="b" t="t" l="l"/>
              <a:pathLst>
                <a:path h="7305039" w="5394960">
                  <a:moveTo>
                    <a:pt x="5394960" y="7249160"/>
                  </a:moveTo>
                  <a:cubicBezTo>
                    <a:pt x="5394960" y="7279639"/>
                    <a:pt x="5369560" y="7305039"/>
                    <a:pt x="5339080" y="7305039"/>
                  </a:cubicBezTo>
                  <a:lnTo>
                    <a:pt x="55880" y="7305039"/>
                  </a:lnTo>
                  <a:cubicBezTo>
                    <a:pt x="25400" y="7305039"/>
                    <a:pt x="0" y="7279639"/>
                    <a:pt x="0" y="7249160"/>
                  </a:cubicBezTo>
                  <a:lnTo>
                    <a:pt x="0" y="55880"/>
                  </a:lnTo>
                  <a:cubicBezTo>
                    <a:pt x="0" y="25400"/>
                    <a:pt x="25400" y="0"/>
                    <a:pt x="55880" y="0"/>
                  </a:cubicBezTo>
                  <a:lnTo>
                    <a:pt x="5339080" y="0"/>
                  </a:lnTo>
                  <a:cubicBezTo>
                    <a:pt x="5369560" y="0"/>
                    <a:pt x="5394960" y="25400"/>
                    <a:pt x="5394960" y="55880"/>
                  </a:cubicBezTo>
                  <a:lnTo>
                    <a:pt x="5394960" y="7249160"/>
                  </a:lnTo>
                  <a:close/>
                </a:path>
              </a:pathLst>
            </a:custGeom>
            <a:blipFill>
              <a:blip r:embed="rId2"/>
              <a:stretch>
                <a:fillRect l="-715" t="0" r="-715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477520" y="16240759"/>
              <a:ext cx="5394960" cy="7305041"/>
            </a:xfrm>
            <a:custGeom>
              <a:avLst/>
              <a:gdLst/>
              <a:ahLst/>
              <a:cxnLst/>
              <a:rect r="r" b="b" t="t" l="l"/>
              <a:pathLst>
                <a:path h="7305041" w="5394960">
                  <a:moveTo>
                    <a:pt x="5394960" y="7249161"/>
                  </a:moveTo>
                  <a:cubicBezTo>
                    <a:pt x="5394960" y="7279641"/>
                    <a:pt x="5369560" y="7305041"/>
                    <a:pt x="5339080" y="7305041"/>
                  </a:cubicBezTo>
                  <a:lnTo>
                    <a:pt x="55880" y="7305041"/>
                  </a:lnTo>
                  <a:cubicBezTo>
                    <a:pt x="25400" y="7305041"/>
                    <a:pt x="0" y="7279641"/>
                    <a:pt x="0" y="7249161"/>
                  </a:cubicBezTo>
                  <a:lnTo>
                    <a:pt x="0" y="55880"/>
                  </a:lnTo>
                  <a:cubicBezTo>
                    <a:pt x="0" y="25400"/>
                    <a:pt x="25400" y="0"/>
                    <a:pt x="55880" y="0"/>
                  </a:cubicBezTo>
                  <a:lnTo>
                    <a:pt x="5339080" y="0"/>
                  </a:lnTo>
                  <a:cubicBezTo>
                    <a:pt x="5369560" y="0"/>
                    <a:pt x="5394960" y="25400"/>
                    <a:pt x="5394960" y="55880"/>
                  </a:cubicBezTo>
                  <a:lnTo>
                    <a:pt x="5394960" y="7249161"/>
                  </a:lnTo>
                  <a:close/>
                </a:path>
              </a:pathLst>
            </a:custGeom>
            <a:blipFill>
              <a:blip r:embed="rId3"/>
              <a:stretch>
                <a:fillRect l="-715" t="0" r="-715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477520" y="618490"/>
              <a:ext cx="5394960" cy="7305040"/>
            </a:xfrm>
            <a:custGeom>
              <a:avLst/>
              <a:gdLst/>
              <a:ahLst/>
              <a:cxnLst/>
              <a:rect r="r" b="b" t="t" l="l"/>
              <a:pathLst>
                <a:path h="7305040" w="5394960">
                  <a:moveTo>
                    <a:pt x="5394960" y="7249160"/>
                  </a:moveTo>
                  <a:cubicBezTo>
                    <a:pt x="5394960" y="7279640"/>
                    <a:pt x="5369560" y="7305040"/>
                    <a:pt x="5339080" y="7305040"/>
                  </a:cubicBezTo>
                  <a:lnTo>
                    <a:pt x="55880" y="7305040"/>
                  </a:lnTo>
                  <a:cubicBezTo>
                    <a:pt x="25400" y="7305040"/>
                    <a:pt x="0" y="7279640"/>
                    <a:pt x="0" y="7249160"/>
                  </a:cubicBezTo>
                  <a:lnTo>
                    <a:pt x="0" y="55880"/>
                  </a:lnTo>
                  <a:cubicBezTo>
                    <a:pt x="0" y="25400"/>
                    <a:pt x="25400" y="0"/>
                    <a:pt x="55880" y="0"/>
                  </a:cubicBezTo>
                  <a:lnTo>
                    <a:pt x="5339080" y="0"/>
                  </a:lnTo>
                  <a:cubicBezTo>
                    <a:pt x="5369560" y="0"/>
                    <a:pt x="5394960" y="25400"/>
                    <a:pt x="5394960" y="55880"/>
                  </a:cubicBezTo>
                  <a:lnTo>
                    <a:pt x="5394960" y="7249160"/>
                  </a:lnTo>
                  <a:close/>
                </a:path>
              </a:pathLst>
            </a:custGeom>
            <a:blipFill>
              <a:blip r:embed="rId4"/>
              <a:stretch>
                <a:fillRect l="-715" t="0" r="-715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477520" y="8428989"/>
              <a:ext cx="5394960" cy="7305041"/>
            </a:xfrm>
            <a:custGeom>
              <a:avLst/>
              <a:gdLst/>
              <a:ahLst/>
              <a:cxnLst/>
              <a:rect r="r" b="b" t="t" l="l"/>
              <a:pathLst>
                <a:path h="7305041" w="5394960">
                  <a:moveTo>
                    <a:pt x="5394960" y="7249161"/>
                  </a:moveTo>
                  <a:cubicBezTo>
                    <a:pt x="5394960" y="7279641"/>
                    <a:pt x="5369560" y="7305041"/>
                    <a:pt x="5339080" y="7305041"/>
                  </a:cubicBezTo>
                  <a:lnTo>
                    <a:pt x="55880" y="7305041"/>
                  </a:lnTo>
                  <a:cubicBezTo>
                    <a:pt x="25400" y="7305041"/>
                    <a:pt x="0" y="7279641"/>
                    <a:pt x="0" y="7249161"/>
                  </a:cubicBezTo>
                  <a:lnTo>
                    <a:pt x="0" y="55881"/>
                  </a:lnTo>
                  <a:cubicBezTo>
                    <a:pt x="0" y="25400"/>
                    <a:pt x="25400" y="0"/>
                    <a:pt x="55880" y="0"/>
                  </a:cubicBezTo>
                  <a:lnTo>
                    <a:pt x="5339080" y="0"/>
                  </a:lnTo>
                  <a:cubicBezTo>
                    <a:pt x="5369560" y="0"/>
                    <a:pt x="5394960" y="25400"/>
                    <a:pt x="5394960" y="55881"/>
                  </a:cubicBezTo>
                  <a:lnTo>
                    <a:pt x="5394960" y="7249161"/>
                  </a:lnTo>
                  <a:close/>
                </a:path>
              </a:pathLst>
            </a:custGeom>
            <a:blipFill>
              <a:blip r:embed="rId5"/>
              <a:stretch>
                <a:fillRect l="-715" t="0" r="-715" b="0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6258261" y="0"/>
            <a:ext cx="2042936" cy="10287000"/>
            <a:chOff x="0" y="0"/>
            <a:chExt cx="6350000" cy="3197479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31974789"/>
            </a:xfrm>
            <a:custGeom>
              <a:avLst/>
              <a:gdLst/>
              <a:ahLst/>
              <a:cxnLst/>
              <a:rect r="r" b="b" t="t" l="l"/>
              <a:pathLst>
                <a:path h="31974789" w="6350000">
                  <a:moveTo>
                    <a:pt x="6350000" y="31918911"/>
                  </a:moveTo>
                  <a:cubicBezTo>
                    <a:pt x="6350000" y="31949389"/>
                    <a:pt x="6324600" y="31974789"/>
                    <a:pt x="6294120" y="31974789"/>
                  </a:cubicBezTo>
                  <a:lnTo>
                    <a:pt x="55880" y="31974789"/>
                  </a:lnTo>
                  <a:cubicBezTo>
                    <a:pt x="25400" y="31974789"/>
                    <a:pt x="0" y="31949389"/>
                    <a:pt x="0" y="31918911"/>
                  </a:cubicBezTo>
                  <a:lnTo>
                    <a:pt x="0" y="55880"/>
                  </a:lnTo>
                  <a:cubicBezTo>
                    <a:pt x="0" y="25400"/>
                    <a:pt x="25400" y="0"/>
                    <a:pt x="55880" y="0"/>
                  </a:cubicBezTo>
                  <a:lnTo>
                    <a:pt x="6292850" y="0"/>
                  </a:lnTo>
                  <a:cubicBezTo>
                    <a:pt x="6323330" y="0"/>
                    <a:pt x="6348730" y="25400"/>
                    <a:pt x="6348730" y="55880"/>
                  </a:cubicBezTo>
                  <a:lnTo>
                    <a:pt x="6350000" y="31918908"/>
                  </a:lnTo>
                  <a:close/>
                </a:path>
              </a:pathLst>
            </a:custGeom>
            <a:solidFill>
              <a:srgbClr val="FFFAF6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477520" y="24051261"/>
              <a:ext cx="5394960" cy="7305039"/>
            </a:xfrm>
            <a:custGeom>
              <a:avLst/>
              <a:gdLst/>
              <a:ahLst/>
              <a:cxnLst/>
              <a:rect r="r" b="b" t="t" l="l"/>
              <a:pathLst>
                <a:path h="7305039" w="5394960">
                  <a:moveTo>
                    <a:pt x="5394960" y="7249160"/>
                  </a:moveTo>
                  <a:cubicBezTo>
                    <a:pt x="5394960" y="7279639"/>
                    <a:pt x="5369560" y="7305039"/>
                    <a:pt x="5339080" y="7305039"/>
                  </a:cubicBezTo>
                  <a:lnTo>
                    <a:pt x="55880" y="7305039"/>
                  </a:lnTo>
                  <a:cubicBezTo>
                    <a:pt x="25400" y="7305039"/>
                    <a:pt x="0" y="7279639"/>
                    <a:pt x="0" y="7249160"/>
                  </a:cubicBezTo>
                  <a:lnTo>
                    <a:pt x="0" y="55880"/>
                  </a:lnTo>
                  <a:cubicBezTo>
                    <a:pt x="0" y="25400"/>
                    <a:pt x="25400" y="0"/>
                    <a:pt x="55880" y="0"/>
                  </a:cubicBezTo>
                  <a:lnTo>
                    <a:pt x="5339080" y="0"/>
                  </a:lnTo>
                  <a:cubicBezTo>
                    <a:pt x="5369560" y="0"/>
                    <a:pt x="5394960" y="25400"/>
                    <a:pt x="5394960" y="55880"/>
                  </a:cubicBezTo>
                  <a:lnTo>
                    <a:pt x="5394960" y="7249160"/>
                  </a:lnTo>
                  <a:close/>
                </a:path>
              </a:pathLst>
            </a:custGeom>
            <a:blipFill>
              <a:blip r:embed="rId6"/>
              <a:stretch>
                <a:fillRect l="-715" t="0" r="-715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477520" y="16240759"/>
              <a:ext cx="5394960" cy="7305041"/>
            </a:xfrm>
            <a:custGeom>
              <a:avLst/>
              <a:gdLst/>
              <a:ahLst/>
              <a:cxnLst/>
              <a:rect r="r" b="b" t="t" l="l"/>
              <a:pathLst>
                <a:path h="7305041" w="5394960">
                  <a:moveTo>
                    <a:pt x="5394960" y="7249161"/>
                  </a:moveTo>
                  <a:cubicBezTo>
                    <a:pt x="5394960" y="7279641"/>
                    <a:pt x="5369560" y="7305041"/>
                    <a:pt x="5339080" y="7305041"/>
                  </a:cubicBezTo>
                  <a:lnTo>
                    <a:pt x="55880" y="7305041"/>
                  </a:lnTo>
                  <a:cubicBezTo>
                    <a:pt x="25400" y="7305041"/>
                    <a:pt x="0" y="7279641"/>
                    <a:pt x="0" y="7249161"/>
                  </a:cubicBezTo>
                  <a:lnTo>
                    <a:pt x="0" y="55880"/>
                  </a:lnTo>
                  <a:cubicBezTo>
                    <a:pt x="0" y="25400"/>
                    <a:pt x="25400" y="0"/>
                    <a:pt x="55880" y="0"/>
                  </a:cubicBezTo>
                  <a:lnTo>
                    <a:pt x="5339080" y="0"/>
                  </a:lnTo>
                  <a:cubicBezTo>
                    <a:pt x="5369560" y="0"/>
                    <a:pt x="5394960" y="25400"/>
                    <a:pt x="5394960" y="55880"/>
                  </a:cubicBezTo>
                  <a:lnTo>
                    <a:pt x="5394960" y="7249161"/>
                  </a:lnTo>
                  <a:close/>
                </a:path>
              </a:pathLst>
            </a:custGeom>
            <a:blipFill>
              <a:blip r:embed="rId7"/>
              <a:stretch>
                <a:fillRect l="-715" t="0" r="-715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477520" y="618490"/>
              <a:ext cx="5394960" cy="7305040"/>
            </a:xfrm>
            <a:custGeom>
              <a:avLst/>
              <a:gdLst/>
              <a:ahLst/>
              <a:cxnLst/>
              <a:rect r="r" b="b" t="t" l="l"/>
              <a:pathLst>
                <a:path h="7305040" w="5394960">
                  <a:moveTo>
                    <a:pt x="5394960" y="7249160"/>
                  </a:moveTo>
                  <a:cubicBezTo>
                    <a:pt x="5394960" y="7279640"/>
                    <a:pt x="5369560" y="7305040"/>
                    <a:pt x="5339080" y="7305040"/>
                  </a:cubicBezTo>
                  <a:lnTo>
                    <a:pt x="55880" y="7305040"/>
                  </a:lnTo>
                  <a:cubicBezTo>
                    <a:pt x="25400" y="7305040"/>
                    <a:pt x="0" y="7279640"/>
                    <a:pt x="0" y="7249160"/>
                  </a:cubicBezTo>
                  <a:lnTo>
                    <a:pt x="0" y="55880"/>
                  </a:lnTo>
                  <a:cubicBezTo>
                    <a:pt x="0" y="25400"/>
                    <a:pt x="25400" y="0"/>
                    <a:pt x="55880" y="0"/>
                  </a:cubicBezTo>
                  <a:lnTo>
                    <a:pt x="5339080" y="0"/>
                  </a:lnTo>
                  <a:cubicBezTo>
                    <a:pt x="5369560" y="0"/>
                    <a:pt x="5394960" y="25400"/>
                    <a:pt x="5394960" y="55880"/>
                  </a:cubicBezTo>
                  <a:lnTo>
                    <a:pt x="5394960" y="7249160"/>
                  </a:lnTo>
                  <a:close/>
                </a:path>
              </a:pathLst>
            </a:custGeom>
            <a:blipFill>
              <a:blip r:embed="rId8"/>
              <a:stretch>
                <a:fillRect l="-776" t="0" r="-776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77520" y="8428989"/>
              <a:ext cx="5394960" cy="7305041"/>
            </a:xfrm>
            <a:custGeom>
              <a:avLst/>
              <a:gdLst/>
              <a:ahLst/>
              <a:cxnLst/>
              <a:rect r="r" b="b" t="t" l="l"/>
              <a:pathLst>
                <a:path h="7305041" w="5394960">
                  <a:moveTo>
                    <a:pt x="5394960" y="7249161"/>
                  </a:moveTo>
                  <a:cubicBezTo>
                    <a:pt x="5394960" y="7279641"/>
                    <a:pt x="5369560" y="7305041"/>
                    <a:pt x="5339080" y="7305041"/>
                  </a:cubicBezTo>
                  <a:lnTo>
                    <a:pt x="55880" y="7305041"/>
                  </a:lnTo>
                  <a:cubicBezTo>
                    <a:pt x="25400" y="7305041"/>
                    <a:pt x="0" y="7279641"/>
                    <a:pt x="0" y="7249161"/>
                  </a:cubicBezTo>
                  <a:lnTo>
                    <a:pt x="0" y="55881"/>
                  </a:lnTo>
                  <a:cubicBezTo>
                    <a:pt x="0" y="25400"/>
                    <a:pt x="25400" y="0"/>
                    <a:pt x="55880" y="0"/>
                  </a:cubicBezTo>
                  <a:lnTo>
                    <a:pt x="5339080" y="0"/>
                  </a:lnTo>
                  <a:cubicBezTo>
                    <a:pt x="5369560" y="0"/>
                    <a:pt x="5394960" y="25400"/>
                    <a:pt x="5394960" y="55881"/>
                  </a:cubicBezTo>
                  <a:lnTo>
                    <a:pt x="5394960" y="7249161"/>
                  </a:lnTo>
                  <a:close/>
                </a:path>
              </a:pathLst>
            </a:custGeom>
            <a:blipFill>
              <a:blip r:embed="rId9"/>
              <a:stretch>
                <a:fillRect l="-40379" t="0" r="-40379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5086350" y="1837207"/>
            <a:ext cx="8115300" cy="919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40"/>
              </a:lnSpc>
            </a:pPr>
            <a:r>
              <a:rPr lang="en-US" sz="6400" spc="224">
                <a:solidFill>
                  <a:srgbClr val="000000"/>
                </a:solidFill>
                <a:latin typeface="Black Gold Rough"/>
                <a:ea typeface="Black Gold Rough"/>
                <a:cs typeface="Black Gold Rough"/>
                <a:sym typeface="Black Gold Rough"/>
              </a:rPr>
              <a:t>Placówka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086350" y="3301337"/>
            <a:ext cx="8115300" cy="630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1"/>
              </a:lnSpc>
            </a:pPr>
            <a:r>
              <a:rPr lang="en-US" sz="1799" i="true" spc="1439">
                <a:solidFill>
                  <a:srgbClr val="000000"/>
                </a:solidFill>
                <a:latin typeface="Abiah Light Italics"/>
                <a:ea typeface="Abiah Light Italics"/>
                <a:cs typeface="Abiah Light Italics"/>
                <a:sym typeface="Abiah Light Italics"/>
              </a:rPr>
              <a:t>PRACA Z DZIEĆMI NIEPEŁNOSPRAWNYMI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086350" y="3998948"/>
            <a:ext cx="8115300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spc="60">
                <a:solidFill>
                  <a:srgbClr val="000000"/>
                </a:solidFill>
                <a:latin typeface="Abiah Light"/>
                <a:ea typeface="Abiah Light"/>
                <a:cs typeface="Abiah Light"/>
                <a:sym typeface="Abiah Light"/>
              </a:rPr>
              <a:t>Poznałyśmy sposoby pracy z dziećmi z niepełnosprawnościami oraz system pracy z nimi.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745923" y="5442666"/>
            <a:ext cx="10796155" cy="307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1"/>
              </a:lnSpc>
            </a:pPr>
            <a:r>
              <a:rPr lang="en-US" sz="1799" i="true" spc="1439">
                <a:solidFill>
                  <a:srgbClr val="000000"/>
                </a:solidFill>
                <a:latin typeface="Abiah Light Italics"/>
                <a:ea typeface="Abiah Light Italics"/>
                <a:cs typeface="Abiah Light Italics"/>
                <a:sym typeface="Abiah Light Italics"/>
              </a:rPr>
              <a:t>PRACA Z NOWYMI TECHNOLOGIAMI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086350" y="5816427"/>
            <a:ext cx="8115300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spc="60">
                <a:solidFill>
                  <a:srgbClr val="000000"/>
                </a:solidFill>
                <a:latin typeface="Abiah Light"/>
                <a:ea typeface="Abiah Light"/>
                <a:cs typeface="Abiah Light"/>
                <a:sym typeface="Abiah Light"/>
              </a:rPr>
              <a:t>Podczas pobytu w szkole podstawowej uczestniczyłyśmy w lekcji informatyki, na której dzieci zajmowały się programowaniem.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086350" y="7244182"/>
            <a:ext cx="8115300" cy="630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2"/>
              </a:lnSpc>
            </a:pPr>
            <a:r>
              <a:rPr lang="en-US" sz="1800" i="true" spc="1439">
                <a:solidFill>
                  <a:srgbClr val="000000"/>
                </a:solidFill>
                <a:latin typeface="Abiah Light Italics"/>
                <a:ea typeface="Abiah Light Italics"/>
                <a:cs typeface="Abiah Light Italics"/>
                <a:sym typeface="Abiah Light Italics"/>
              </a:rPr>
              <a:t>PRACA NAD SPRAWNOŚCIĄ FIZYCZNĄ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086350" y="7827493"/>
            <a:ext cx="8115300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spc="60">
                <a:solidFill>
                  <a:srgbClr val="000000"/>
                </a:solidFill>
                <a:latin typeface="Abiah Light"/>
                <a:ea typeface="Abiah Light"/>
                <a:cs typeface="Abiah Light"/>
                <a:sym typeface="Abiah Light"/>
              </a:rPr>
              <a:t>Uczestniczyłyśmy również w lekcji wychowania fizycznego, który okazały się bardzo podobne do lekcji w-fu w Polsce.</a:t>
            </a:r>
          </a:p>
        </p:txBody>
      </p:sp>
    </p:spTree>
  </p:cSld>
  <p:clrMapOvr>
    <a:masterClrMapping/>
  </p:clrMapOvr>
  <p:transition spd="fast">
    <p:wipe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150016" y="5601739"/>
            <a:ext cx="3579032" cy="3413735"/>
            <a:chOff x="0" y="0"/>
            <a:chExt cx="6324600" cy="60325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27000" y="127000"/>
              <a:ext cx="6070600" cy="5778500"/>
            </a:xfrm>
            <a:custGeom>
              <a:avLst/>
              <a:gdLst/>
              <a:ahLst/>
              <a:cxnLst/>
              <a:rect r="r" b="b" t="t" l="l"/>
              <a:pathLst>
                <a:path h="5778500" w="6070600">
                  <a:moveTo>
                    <a:pt x="0" y="0"/>
                  </a:moveTo>
                  <a:lnTo>
                    <a:pt x="6070600" y="0"/>
                  </a:lnTo>
                  <a:lnTo>
                    <a:pt x="6070600" y="5778500"/>
                  </a:lnTo>
                  <a:lnTo>
                    <a:pt x="0" y="5778500"/>
                  </a:lnTo>
                  <a:close/>
                </a:path>
              </a:pathLst>
            </a:custGeom>
            <a:blipFill>
              <a:blip r:embed="rId2"/>
              <a:stretch>
                <a:fillRect l="-13535" t="0" r="-13535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24600" cy="6032500"/>
            </a:xfrm>
            <a:custGeom>
              <a:avLst/>
              <a:gdLst/>
              <a:ahLst/>
              <a:cxnLst/>
              <a:rect r="r" b="b" t="t" l="l"/>
              <a:pathLst>
                <a:path h="6032500" w="6324600">
                  <a:moveTo>
                    <a:pt x="6324600" y="6032500"/>
                  </a:moveTo>
                  <a:lnTo>
                    <a:pt x="0" y="6032500"/>
                  </a:lnTo>
                  <a:lnTo>
                    <a:pt x="0" y="0"/>
                  </a:lnTo>
                  <a:lnTo>
                    <a:pt x="6324600" y="0"/>
                  </a:lnTo>
                  <a:lnTo>
                    <a:pt x="6324600" y="6032500"/>
                  </a:lnTo>
                  <a:close/>
                  <a:moveTo>
                    <a:pt x="127000" y="5905500"/>
                  </a:moveTo>
                  <a:lnTo>
                    <a:pt x="6197600" y="5905500"/>
                  </a:lnTo>
                  <a:lnTo>
                    <a:pt x="6197600" y="127000"/>
                  </a:lnTo>
                  <a:lnTo>
                    <a:pt x="127000" y="127000"/>
                  </a:lnTo>
                  <a:lnTo>
                    <a:pt x="127000" y="5905500"/>
                  </a:lnTo>
                  <a:close/>
                </a:path>
              </a:pathLst>
            </a:custGeom>
            <a:solidFill>
              <a:srgbClr val="FFFAF6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3621232" y="2252844"/>
            <a:ext cx="11045536" cy="919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40"/>
              </a:lnSpc>
            </a:pPr>
            <a:r>
              <a:rPr lang="en-US" sz="6400" spc="224">
                <a:solidFill>
                  <a:srgbClr val="000000"/>
                </a:solidFill>
                <a:latin typeface="Black Gold Rough"/>
                <a:ea typeface="Black Gold Rough"/>
                <a:cs typeface="Black Gold Rough"/>
                <a:sym typeface="Black Gold Rough"/>
              </a:rPr>
              <a:t>Nowe znajomosci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055177" y="3623079"/>
            <a:ext cx="8115300" cy="1153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spc="65">
                <a:solidFill>
                  <a:srgbClr val="000000"/>
                </a:solidFill>
                <a:latin typeface="Abiah Light"/>
                <a:ea typeface="Abiah Light"/>
                <a:cs typeface="Abiah Light"/>
                <a:sym typeface="Abiah Light"/>
              </a:rPr>
              <a:t>Podczas pobytu w Portugalii dzięki naszym hostom udało nam się zobaczyć zabytkowe miejsca na mapie tego kraju takie jak: miasteczko Cascais, zamek Sintra czy centrum Lizbony.</a:t>
            </a:r>
          </a:p>
        </p:txBody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5148148" y="5601739"/>
            <a:ext cx="3579032" cy="3413735"/>
            <a:chOff x="0" y="0"/>
            <a:chExt cx="6324600" cy="60325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127000" y="127000"/>
              <a:ext cx="6070600" cy="5778500"/>
            </a:xfrm>
            <a:custGeom>
              <a:avLst/>
              <a:gdLst/>
              <a:ahLst/>
              <a:cxnLst/>
              <a:rect r="r" b="b" t="t" l="l"/>
              <a:pathLst>
                <a:path h="5778500" w="6070600">
                  <a:moveTo>
                    <a:pt x="0" y="0"/>
                  </a:moveTo>
                  <a:lnTo>
                    <a:pt x="6070600" y="0"/>
                  </a:lnTo>
                  <a:lnTo>
                    <a:pt x="6070600" y="5778500"/>
                  </a:lnTo>
                  <a:lnTo>
                    <a:pt x="0" y="5778500"/>
                  </a:lnTo>
                  <a:close/>
                </a:path>
              </a:pathLst>
            </a:custGeom>
            <a:blipFill>
              <a:blip r:embed="rId3"/>
              <a:stretch>
                <a:fillRect l="0" t="-20121" r="0" b="-20121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24600" cy="6032500"/>
            </a:xfrm>
            <a:custGeom>
              <a:avLst/>
              <a:gdLst/>
              <a:ahLst/>
              <a:cxnLst/>
              <a:rect r="r" b="b" t="t" l="l"/>
              <a:pathLst>
                <a:path h="6032500" w="6324600">
                  <a:moveTo>
                    <a:pt x="6324600" y="6032500"/>
                  </a:moveTo>
                  <a:lnTo>
                    <a:pt x="0" y="6032500"/>
                  </a:lnTo>
                  <a:lnTo>
                    <a:pt x="0" y="0"/>
                  </a:lnTo>
                  <a:lnTo>
                    <a:pt x="6324600" y="0"/>
                  </a:lnTo>
                  <a:lnTo>
                    <a:pt x="6324600" y="6032500"/>
                  </a:lnTo>
                  <a:close/>
                  <a:moveTo>
                    <a:pt x="127000" y="5905500"/>
                  </a:moveTo>
                  <a:lnTo>
                    <a:pt x="6197600" y="5905500"/>
                  </a:lnTo>
                  <a:lnTo>
                    <a:pt x="6197600" y="127000"/>
                  </a:lnTo>
                  <a:lnTo>
                    <a:pt x="127000" y="127000"/>
                  </a:lnTo>
                  <a:lnTo>
                    <a:pt x="127000" y="5905500"/>
                  </a:lnTo>
                  <a:close/>
                </a:path>
              </a:pathLst>
            </a:custGeom>
            <a:solidFill>
              <a:srgbClr val="FFFAF6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144000" y="5601739"/>
            <a:ext cx="3579032" cy="3413735"/>
            <a:chOff x="0" y="0"/>
            <a:chExt cx="6324600" cy="6032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27000" y="127000"/>
              <a:ext cx="6070600" cy="5778500"/>
            </a:xfrm>
            <a:custGeom>
              <a:avLst/>
              <a:gdLst/>
              <a:ahLst/>
              <a:cxnLst/>
              <a:rect r="r" b="b" t="t" l="l"/>
              <a:pathLst>
                <a:path h="5778500" w="6070600">
                  <a:moveTo>
                    <a:pt x="0" y="0"/>
                  </a:moveTo>
                  <a:lnTo>
                    <a:pt x="6070600" y="0"/>
                  </a:lnTo>
                  <a:lnTo>
                    <a:pt x="6070600" y="5778500"/>
                  </a:lnTo>
                  <a:lnTo>
                    <a:pt x="0" y="5778500"/>
                  </a:lnTo>
                  <a:close/>
                </a:path>
              </a:pathLst>
            </a:custGeom>
            <a:blipFill>
              <a:blip r:embed="rId4"/>
              <a:stretch>
                <a:fillRect l="-13535" t="0" r="-13535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324600" cy="6032500"/>
            </a:xfrm>
            <a:custGeom>
              <a:avLst/>
              <a:gdLst/>
              <a:ahLst/>
              <a:cxnLst/>
              <a:rect r="r" b="b" t="t" l="l"/>
              <a:pathLst>
                <a:path h="6032500" w="6324600">
                  <a:moveTo>
                    <a:pt x="6324600" y="6032500"/>
                  </a:moveTo>
                  <a:lnTo>
                    <a:pt x="0" y="6032500"/>
                  </a:lnTo>
                  <a:lnTo>
                    <a:pt x="0" y="0"/>
                  </a:lnTo>
                  <a:lnTo>
                    <a:pt x="6324600" y="0"/>
                  </a:lnTo>
                  <a:lnTo>
                    <a:pt x="6324600" y="6032500"/>
                  </a:lnTo>
                  <a:close/>
                  <a:moveTo>
                    <a:pt x="127000" y="5905500"/>
                  </a:moveTo>
                  <a:lnTo>
                    <a:pt x="6197600" y="5905500"/>
                  </a:lnTo>
                  <a:lnTo>
                    <a:pt x="6197600" y="127000"/>
                  </a:lnTo>
                  <a:lnTo>
                    <a:pt x="127000" y="127000"/>
                  </a:lnTo>
                  <a:lnTo>
                    <a:pt x="127000" y="5905500"/>
                  </a:lnTo>
                  <a:close/>
                </a:path>
              </a:pathLst>
            </a:custGeom>
            <a:solidFill>
              <a:srgbClr val="FFFAF6"/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3170477" y="5601739"/>
            <a:ext cx="3579032" cy="3413735"/>
            <a:chOff x="0" y="0"/>
            <a:chExt cx="6324600" cy="60325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127000" y="127000"/>
              <a:ext cx="6070600" cy="5778500"/>
            </a:xfrm>
            <a:custGeom>
              <a:avLst/>
              <a:gdLst/>
              <a:ahLst/>
              <a:cxnLst/>
              <a:rect r="r" b="b" t="t" l="l"/>
              <a:pathLst>
                <a:path h="5778500" w="6070600">
                  <a:moveTo>
                    <a:pt x="0" y="0"/>
                  </a:moveTo>
                  <a:lnTo>
                    <a:pt x="6070600" y="0"/>
                  </a:lnTo>
                  <a:lnTo>
                    <a:pt x="6070600" y="5778500"/>
                  </a:lnTo>
                  <a:lnTo>
                    <a:pt x="0" y="5778500"/>
                  </a:lnTo>
                  <a:close/>
                </a:path>
              </a:pathLst>
            </a:custGeom>
            <a:blipFill>
              <a:blip r:embed="rId5"/>
              <a:stretch>
                <a:fillRect l="0" t="-20110" r="0" b="-2011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24600" cy="6032500"/>
            </a:xfrm>
            <a:custGeom>
              <a:avLst/>
              <a:gdLst/>
              <a:ahLst/>
              <a:cxnLst/>
              <a:rect r="r" b="b" t="t" l="l"/>
              <a:pathLst>
                <a:path h="6032500" w="6324600">
                  <a:moveTo>
                    <a:pt x="6324600" y="6032500"/>
                  </a:moveTo>
                  <a:lnTo>
                    <a:pt x="0" y="6032500"/>
                  </a:lnTo>
                  <a:lnTo>
                    <a:pt x="0" y="0"/>
                  </a:lnTo>
                  <a:lnTo>
                    <a:pt x="6324600" y="0"/>
                  </a:lnTo>
                  <a:lnTo>
                    <a:pt x="6324600" y="6032500"/>
                  </a:lnTo>
                  <a:close/>
                  <a:moveTo>
                    <a:pt x="127000" y="5905500"/>
                  </a:moveTo>
                  <a:lnTo>
                    <a:pt x="6197600" y="5905500"/>
                  </a:lnTo>
                  <a:lnTo>
                    <a:pt x="6197600" y="127000"/>
                  </a:lnTo>
                  <a:lnTo>
                    <a:pt x="127000" y="127000"/>
                  </a:lnTo>
                  <a:lnTo>
                    <a:pt x="127000" y="5905500"/>
                  </a:lnTo>
                  <a:close/>
                </a:path>
              </a:pathLst>
            </a:custGeom>
            <a:solidFill>
              <a:srgbClr val="FFFAF6"/>
            </a:solidFill>
          </p:spPr>
        </p:sp>
      </p:grpSp>
    </p:spTree>
  </p:cSld>
  <p:clrMapOvr>
    <a:masterClrMapping/>
  </p:clrMapOvr>
  <p:transition spd="fast">
    <p:wipe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384884"/>
            <a:ext cx="18288000" cy="5902116"/>
            <a:chOff x="0" y="0"/>
            <a:chExt cx="24384000" cy="786948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89" r="0" b="89"/>
            <a:stretch>
              <a:fillRect/>
            </a:stretch>
          </p:blipFill>
          <p:spPr>
            <a:xfrm flipH="false" flipV="false">
              <a:off x="0" y="0"/>
              <a:ext cx="5905500" cy="7869488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89" r="0" b="89"/>
            <a:stretch>
              <a:fillRect/>
            </a:stretch>
          </p:blipFill>
          <p:spPr>
            <a:xfrm flipH="false" flipV="false">
              <a:off x="6159500" y="0"/>
              <a:ext cx="5905500" cy="7869488"/>
            </a:xfrm>
            <a:prstGeom prst="rect">
              <a:avLst/>
            </a:prstGeom>
          </p:spPr>
        </p:pic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0" t="89" r="0" b="89"/>
            <a:stretch>
              <a:fillRect/>
            </a:stretch>
          </p:blipFill>
          <p:spPr>
            <a:xfrm flipH="false" flipV="false">
              <a:off x="12319000" y="0"/>
              <a:ext cx="5905500" cy="7869488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5"/>
            <a:srcRect l="0" t="89" r="0" b="89"/>
            <a:stretch>
              <a:fillRect/>
            </a:stretch>
          </p:blipFill>
          <p:spPr>
            <a:xfrm flipH="false" flipV="false">
              <a:off x="18478500" y="0"/>
              <a:ext cx="5905500" cy="7869488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1248332" y="1535257"/>
            <a:ext cx="16230600" cy="605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4200" spc="147">
                <a:solidFill>
                  <a:srgbClr val="000000"/>
                </a:solidFill>
                <a:latin typeface="Black Gold Rough"/>
                <a:ea typeface="Black Gold Rough"/>
                <a:cs typeface="Black Gold Rough"/>
                <a:sym typeface="Black Gold Rough"/>
              </a:rPr>
              <a:t>Tradycyjne jedzenie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128329" y="2740534"/>
            <a:ext cx="11283196" cy="4248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Hatton"/>
                <a:ea typeface="Hatton"/>
                <a:cs typeface="Hatton"/>
                <a:sym typeface="Hatton"/>
              </a:rPr>
              <a:t>Miałyśmy również okazje spróbować lokalnych słodkości i regionalnych dań.</a:t>
            </a:r>
          </a:p>
        </p:txBody>
      </p:sp>
    </p:spTree>
  </p:cSld>
  <p:clrMapOvr>
    <a:masterClrMapping/>
  </p:clrMapOvr>
  <p:transition spd="fast">
    <p:wipe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04009" y="2330225"/>
            <a:ext cx="12489873" cy="3829008"/>
            <a:chOff x="0" y="0"/>
            <a:chExt cx="16653164" cy="5105344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4468" r="0" b="14468"/>
            <a:stretch>
              <a:fillRect/>
            </a:stretch>
          </p:blipFill>
          <p:spPr>
            <a:xfrm flipH="false" flipV="false">
              <a:off x="0" y="0"/>
              <a:ext cx="5381721" cy="5105344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14468" r="0" b="14468"/>
            <a:stretch>
              <a:fillRect/>
            </a:stretch>
          </p:blipFill>
          <p:spPr>
            <a:xfrm flipH="false" flipV="false">
              <a:off x="5635721" y="0"/>
              <a:ext cx="5381721" cy="5105344"/>
            </a:xfrm>
            <a:prstGeom prst="rect">
              <a:avLst/>
            </a:prstGeom>
          </p:spPr>
        </p:pic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0" t="14468" r="0" b="14468"/>
            <a:stretch>
              <a:fillRect/>
            </a:stretch>
          </p:blipFill>
          <p:spPr>
            <a:xfrm flipH="false" flipV="false">
              <a:off x="11271442" y="0"/>
              <a:ext cx="5381721" cy="5105344"/>
            </a:xfrm>
            <a:prstGeom prst="rect">
              <a:avLst/>
            </a:prstGeom>
          </p:spPr>
        </p:pic>
      </p:grpSp>
      <p:sp>
        <p:nvSpPr>
          <p:cNvPr name="TextBox 6" id="6"/>
          <p:cNvSpPr txBox="true"/>
          <p:nvPr/>
        </p:nvSpPr>
        <p:spPr>
          <a:xfrm rot="0">
            <a:off x="1512183" y="819150"/>
            <a:ext cx="14681742" cy="629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99"/>
              </a:lnSpc>
            </a:pPr>
            <a:r>
              <a:rPr lang="en-US" sz="2799" i="true" spc="2239">
                <a:solidFill>
                  <a:srgbClr val="231F1B"/>
                </a:solidFill>
                <a:latin typeface="Abiah Light Italics"/>
                <a:ea typeface="Abiah Light Italics"/>
                <a:cs typeface="Abiah Light Italics"/>
                <a:sym typeface="Abiah Light Italics"/>
              </a:rPr>
              <a:t>ARCHITEKTURA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6390409" y="6457992"/>
            <a:ext cx="12489873" cy="3829008"/>
            <a:chOff x="0" y="0"/>
            <a:chExt cx="16653164" cy="5105344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5"/>
            <a:srcRect l="0" t="14468" r="0" b="14468"/>
            <a:stretch>
              <a:fillRect/>
            </a:stretch>
          </p:blipFill>
          <p:spPr>
            <a:xfrm flipH="false" flipV="false">
              <a:off x="0" y="0"/>
              <a:ext cx="5381721" cy="5105344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6"/>
            <a:srcRect l="0" t="14463" r="0" b="14463"/>
            <a:stretch>
              <a:fillRect/>
            </a:stretch>
          </p:blipFill>
          <p:spPr>
            <a:xfrm flipH="false" flipV="false">
              <a:off x="5635721" y="0"/>
              <a:ext cx="5381721" cy="5105344"/>
            </a:xfrm>
            <a:prstGeom prst="rect">
              <a:avLst/>
            </a:prstGeom>
          </p:spPr>
        </p:pic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7"/>
            <a:srcRect l="0" t="14468" r="0" b="14468"/>
            <a:stretch>
              <a:fillRect/>
            </a:stretch>
          </p:blipFill>
          <p:spPr>
            <a:xfrm flipH="false" flipV="false">
              <a:off x="11271442" y="0"/>
              <a:ext cx="5381721" cy="5105344"/>
            </a:xfrm>
            <a:prstGeom prst="rect">
              <a:avLst/>
            </a:prstGeom>
          </p:spPr>
        </p:pic>
      </p:grpSp>
    </p:spTree>
  </p:cSld>
  <p:clrMapOvr>
    <a:masterClrMapping/>
  </p:clrMapOvr>
  <p:transition spd="fast">
    <p:wipe dir="l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294" y="1028700"/>
            <a:ext cx="4001793" cy="7796683"/>
            <a:chOff x="0" y="0"/>
            <a:chExt cx="2867493" cy="55867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20079" y="158750"/>
              <a:ext cx="2627335" cy="5269230"/>
            </a:xfrm>
            <a:custGeom>
              <a:avLst/>
              <a:gdLst/>
              <a:ahLst/>
              <a:cxnLst/>
              <a:rect r="r" b="b" t="t" l="l"/>
              <a:pathLst>
                <a:path h="5269230" w="2627335">
                  <a:moveTo>
                    <a:pt x="0" y="0"/>
                  </a:moveTo>
                  <a:lnTo>
                    <a:pt x="2627335" y="0"/>
                  </a:lnTo>
                  <a:lnTo>
                    <a:pt x="2627335" y="5269230"/>
                  </a:lnTo>
                  <a:lnTo>
                    <a:pt x="0" y="5269230"/>
                  </a:lnTo>
                  <a:close/>
                </a:path>
              </a:pathLst>
            </a:custGeom>
            <a:blipFill>
              <a:blip r:embed="rId2"/>
              <a:stretch>
                <a:fillRect l="-25116" t="0" r="-2511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122968" y="1588857"/>
            <a:ext cx="7553632" cy="3431414"/>
            <a:chOff x="0" y="0"/>
            <a:chExt cx="1989434" cy="90374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89434" cy="903747"/>
            </a:xfrm>
            <a:custGeom>
              <a:avLst/>
              <a:gdLst/>
              <a:ahLst/>
              <a:cxnLst/>
              <a:rect r="r" b="b" t="t" l="l"/>
              <a:pathLst>
                <a:path h="903747" w="1989434">
                  <a:moveTo>
                    <a:pt x="0" y="0"/>
                  </a:moveTo>
                  <a:lnTo>
                    <a:pt x="1989434" y="0"/>
                  </a:lnTo>
                  <a:lnTo>
                    <a:pt x="1989434" y="903747"/>
                  </a:lnTo>
                  <a:lnTo>
                    <a:pt x="0" y="90374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1989434" cy="9704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9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7122968" y="6137175"/>
            <a:ext cx="7418655" cy="2935518"/>
            <a:chOff x="0" y="0"/>
            <a:chExt cx="1953885" cy="77314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53885" cy="773141"/>
            </a:xfrm>
            <a:custGeom>
              <a:avLst/>
              <a:gdLst/>
              <a:ahLst/>
              <a:cxnLst/>
              <a:rect r="r" b="b" t="t" l="l"/>
              <a:pathLst>
                <a:path h="773141" w="1953885">
                  <a:moveTo>
                    <a:pt x="0" y="0"/>
                  </a:moveTo>
                  <a:lnTo>
                    <a:pt x="1953885" y="0"/>
                  </a:lnTo>
                  <a:lnTo>
                    <a:pt x="1953885" y="773141"/>
                  </a:lnTo>
                  <a:lnTo>
                    <a:pt x="0" y="7731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1953885" cy="8398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9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515654" y="6172200"/>
            <a:ext cx="2772347" cy="4114800"/>
          </a:xfrm>
          <a:custGeom>
            <a:avLst/>
            <a:gdLst/>
            <a:ahLst/>
            <a:cxnLst/>
            <a:rect r="r" b="b" t="t" l="l"/>
            <a:pathLst>
              <a:path h="4114800" w="2772347">
                <a:moveTo>
                  <a:pt x="0" y="0"/>
                </a:moveTo>
                <a:lnTo>
                  <a:pt x="2772346" y="0"/>
                </a:lnTo>
                <a:lnTo>
                  <a:pt x="277234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676635" y="2671417"/>
            <a:ext cx="6446298" cy="2082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39"/>
              </a:lnSpc>
            </a:pPr>
            <a:r>
              <a:rPr lang="en-US" sz="1695" spc="169">
                <a:solidFill>
                  <a:srgbClr val="231F1B"/>
                </a:solidFill>
                <a:latin typeface="Hatton Light"/>
                <a:ea typeface="Hatton Light"/>
                <a:cs typeface="Hatton Light"/>
                <a:sym typeface="Hatton Light"/>
              </a:rPr>
              <a:t>W TRAKCIE WYJAZDU NAWIĄZAŁYŚMY  KONTAKTY, DZIEKI KTÓRYM  MOŻLIWA BYŁA WYMIANA KARTEK ŚWIĄTECZNYCH  I ZAPLANOWANIA WSPÓLNYCH PROJEKTÓW W PRZYSZŁOŚCI.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063345" y="1579332"/>
            <a:ext cx="6956260" cy="857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5600" spc="1120">
                <a:solidFill>
                  <a:srgbClr val="231F1B"/>
                </a:solidFill>
                <a:latin typeface="Black Gold Rough"/>
                <a:ea typeface="Black Gold Rough"/>
                <a:cs typeface="Black Gold Rough"/>
                <a:sym typeface="Black Gold Rough"/>
              </a:rPr>
              <a:t>WSPÓŁPRACA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643318" y="6711852"/>
            <a:ext cx="8872335" cy="17194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9"/>
              </a:lnSpc>
            </a:pPr>
            <a:r>
              <a:rPr lang="en-US" sz="2428" spc="242">
                <a:solidFill>
                  <a:srgbClr val="231F1B"/>
                </a:solidFill>
                <a:latin typeface="Hatton"/>
                <a:ea typeface="Hatton"/>
                <a:cs typeface="Hatton"/>
                <a:sym typeface="Hatton"/>
              </a:rPr>
              <a:t>W mobilności brały udział:</a:t>
            </a:r>
            <a:r>
              <a:rPr lang="en-US" sz="2428" spc="242">
                <a:solidFill>
                  <a:srgbClr val="231F1B"/>
                </a:solidFill>
                <a:latin typeface="Hatton"/>
                <a:ea typeface="Hatton"/>
                <a:cs typeface="Hatton"/>
                <a:sym typeface="Hatton"/>
              </a:rPr>
              <a:t> </a:t>
            </a:r>
          </a:p>
          <a:p>
            <a:pPr algn="ctr">
              <a:lnSpc>
                <a:spcPts val="3399"/>
              </a:lnSpc>
            </a:pPr>
            <a:r>
              <a:rPr lang="en-US" sz="2428" spc="242">
                <a:solidFill>
                  <a:srgbClr val="231F1B"/>
                </a:solidFill>
                <a:latin typeface="Hatton"/>
                <a:ea typeface="Hatton"/>
                <a:cs typeface="Hatton"/>
                <a:sym typeface="Hatton"/>
              </a:rPr>
              <a:t>Martyna Cichosz</a:t>
            </a:r>
          </a:p>
          <a:p>
            <a:pPr algn="ctr">
              <a:lnSpc>
                <a:spcPts val="3399"/>
              </a:lnSpc>
            </a:pPr>
            <a:r>
              <a:rPr lang="en-US" sz="2428" spc="242">
                <a:solidFill>
                  <a:srgbClr val="231F1B"/>
                </a:solidFill>
                <a:latin typeface="Hatton"/>
                <a:ea typeface="Hatton"/>
                <a:cs typeface="Hatton"/>
                <a:sym typeface="Hatton"/>
              </a:rPr>
              <a:t>Paula Grabowska</a:t>
            </a:r>
          </a:p>
          <a:p>
            <a:pPr algn="ctr">
              <a:lnSpc>
                <a:spcPts val="3399"/>
              </a:lnSpc>
            </a:pPr>
            <a:r>
              <a:rPr lang="en-US" sz="2428" spc="242">
                <a:solidFill>
                  <a:srgbClr val="231F1B"/>
                </a:solidFill>
                <a:latin typeface="Hatton"/>
                <a:ea typeface="Hatton"/>
                <a:cs typeface="Hatton"/>
                <a:sym typeface="Hatton"/>
              </a:rPr>
              <a:t>K</a:t>
            </a:r>
            <a:r>
              <a:rPr lang="en-US" sz="2428" spc="242">
                <a:solidFill>
                  <a:srgbClr val="231F1B"/>
                </a:solidFill>
                <a:latin typeface="Hatton"/>
                <a:ea typeface="Hatton"/>
                <a:cs typeface="Hatton"/>
                <a:sym typeface="Hatton"/>
              </a:rPr>
              <a:t>laudia Majewska</a:t>
            </a:r>
          </a:p>
        </p:txBody>
      </p:sp>
    </p:spTree>
  </p:cSld>
  <p:clrMapOvr>
    <a:masterClrMapping/>
  </p:clrMapOvr>
  <p:transition spd="fast">
    <p:wipe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DAGYVtMA6to</dc:identifier>
  <dcterms:modified xsi:type="dcterms:W3CDTF">2011-08-01T06:04:30Z</dcterms:modified>
  <cp:revision>1</cp:revision>
  <dc:title>Lizbona2024</dc:title>
</cp:coreProperties>
</file>