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12192000"/>
  <p:notesSz cx="6858000" cy="9144000"/>
  <p:embeddedFontLst>
    <p:embeddedFont>
      <p:font typeface="Poppins"/>
      <p:regular r:id="rId21"/>
      <p:bold r:id="rId22"/>
      <p:italic r:id="rId23"/>
      <p:boldItalic r:id="rId24"/>
    </p:embeddedFont>
    <p:embeddedFont>
      <p:font typeface="Lato"/>
      <p:regular r:id="rId25"/>
      <p:bold r:id="rId26"/>
      <p:italic r:id="rId27"/>
      <p:boldItalic r:id="rId28"/>
    </p:embeddedFont>
    <p:embeddedFont>
      <p:font typeface="Lato Black"/>
      <p:bold r:id="rId29"/>
      <p:boldItalic r:id="rId30"/>
    </p:embeddedFont>
    <p:embeddedFont>
      <p:font typeface="Poppins SemiBold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D37C51F-D495-496B-BFF4-89EDD17D09F2}">
  <a:tblStyle styleId="{4D37C51F-D495-496B-BFF4-89EDD17D09F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Poppins-bold.fntdata"/><Relationship Id="rId21" Type="http://schemas.openxmlformats.org/officeDocument/2006/relationships/font" Target="fonts/Poppins-regular.fntdata"/><Relationship Id="rId24" Type="http://schemas.openxmlformats.org/officeDocument/2006/relationships/font" Target="fonts/Poppins-boldItalic.fntdata"/><Relationship Id="rId23" Type="http://schemas.openxmlformats.org/officeDocument/2006/relationships/font" Target="fonts/Poppin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Lato-bold.fntdata"/><Relationship Id="rId25" Type="http://schemas.openxmlformats.org/officeDocument/2006/relationships/font" Target="fonts/Lato-regular.fntdata"/><Relationship Id="rId28" Type="http://schemas.openxmlformats.org/officeDocument/2006/relationships/font" Target="fonts/Lato-boldItalic.fntdata"/><Relationship Id="rId27" Type="http://schemas.openxmlformats.org/officeDocument/2006/relationships/font" Target="fonts/Lato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LatoBlack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oppinsSemiBold-regular.fntdata"/><Relationship Id="rId30" Type="http://schemas.openxmlformats.org/officeDocument/2006/relationships/font" Target="fonts/LatoBlack-boldItalic.fntdata"/><Relationship Id="rId11" Type="http://schemas.openxmlformats.org/officeDocument/2006/relationships/slide" Target="slides/slide5.xml"/><Relationship Id="rId33" Type="http://schemas.openxmlformats.org/officeDocument/2006/relationships/font" Target="fonts/PoppinsSemiBold-italic.fntdata"/><Relationship Id="rId10" Type="http://schemas.openxmlformats.org/officeDocument/2006/relationships/slide" Target="slides/slide4.xml"/><Relationship Id="rId32" Type="http://schemas.openxmlformats.org/officeDocument/2006/relationships/font" Target="fonts/PoppinsSemiBold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font" Target="fonts/PoppinsSemiBold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2.png"/><Relationship Id="rId6" Type="http://schemas.openxmlformats.org/officeDocument/2006/relationships/image" Target="../media/image9.png"/><Relationship Id="rId7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5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43.png"/><Relationship Id="rId5" Type="http://schemas.openxmlformats.org/officeDocument/2006/relationships/image" Target="../media/image4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51.png"/><Relationship Id="rId5" Type="http://schemas.openxmlformats.org/officeDocument/2006/relationships/image" Target="../media/image4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52.png"/><Relationship Id="rId5" Type="http://schemas.openxmlformats.org/officeDocument/2006/relationships/image" Target="../media/image5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7.png"/><Relationship Id="rId7" Type="http://schemas.openxmlformats.org/officeDocument/2006/relationships/image" Target="../media/image58.png"/><Relationship Id="rId8" Type="http://schemas.openxmlformats.org/officeDocument/2006/relationships/image" Target="../media/image5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4.png"/><Relationship Id="rId7" Type="http://schemas.openxmlformats.org/officeDocument/2006/relationships/image" Target="../media/image6.png"/><Relationship Id="rId8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11" Type="http://schemas.openxmlformats.org/officeDocument/2006/relationships/image" Target="../media/image15.png"/><Relationship Id="rId10" Type="http://schemas.openxmlformats.org/officeDocument/2006/relationships/image" Target="../media/image30.png"/><Relationship Id="rId9" Type="http://schemas.openxmlformats.org/officeDocument/2006/relationships/image" Target="../media/image17.png"/><Relationship Id="rId5" Type="http://schemas.openxmlformats.org/officeDocument/2006/relationships/image" Target="../media/image12.png"/><Relationship Id="rId6" Type="http://schemas.openxmlformats.org/officeDocument/2006/relationships/image" Target="../media/image10.png"/><Relationship Id="rId7" Type="http://schemas.openxmlformats.org/officeDocument/2006/relationships/image" Target="../media/image19.png"/><Relationship Id="rId8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16.png"/><Relationship Id="rId7" Type="http://schemas.openxmlformats.org/officeDocument/2006/relationships/image" Target="../media/image18.png"/><Relationship Id="rId8" Type="http://schemas.openxmlformats.org/officeDocument/2006/relationships/image" Target="../media/image3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3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24.png"/><Relationship Id="rId9" Type="http://schemas.openxmlformats.org/officeDocument/2006/relationships/image" Target="../media/image45.png"/><Relationship Id="rId5" Type="http://schemas.openxmlformats.org/officeDocument/2006/relationships/image" Target="../media/image22.png"/><Relationship Id="rId6" Type="http://schemas.openxmlformats.org/officeDocument/2006/relationships/image" Target="../media/image34.png"/><Relationship Id="rId7" Type="http://schemas.openxmlformats.org/officeDocument/2006/relationships/image" Target="../media/image23.png"/><Relationship Id="rId8" Type="http://schemas.openxmlformats.org/officeDocument/2006/relationships/image" Target="../media/image2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40.png"/><Relationship Id="rId10" Type="http://schemas.openxmlformats.org/officeDocument/2006/relationships/image" Target="../media/image37.png"/><Relationship Id="rId9" Type="http://schemas.openxmlformats.org/officeDocument/2006/relationships/image" Target="../media/image44.png"/><Relationship Id="rId5" Type="http://schemas.openxmlformats.org/officeDocument/2006/relationships/image" Target="../media/image39.png"/><Relationship Id="rId6" Type="http://schemas.openxmlformats.org/officeDocument/2006/relationships/image" Target="../media/image38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24.png"/><Relationship Id="rId9" Type="http://schemas.openxmlformats.org/officeDocument/2006/relationships/image" Target="../media/image53.png"/><Relationship Id="rId5" Type="http://schemas.openxmlformats.org/officeDocument/2006/relationships/image" Target="../media/image41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3500" y="5062537"/>
            <a:ext cx="9525000" cy="11572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6" name="Google Shape;8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43500" y="-904875"/>
            <a:ext cx="4762500" cy="8048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7" name="Google Shape;8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09750" y="3233737"/>
            <a:ext cx="4762500" cy="8048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8" name="Google Shape;88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95825" y="2133600"/>
            <a:ext cx="280035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1095375" y="2466975"/>
            <a:ext cx="10001250" cy="17859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4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750" u="none" cap="none" strike="noStrik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Innowacja Pedagogiczna: Elementy Planu Daltońskiego w Grupie Pięciolatków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1333500" y="4443412"/>
            <a:ext cx="95250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C1D95"/>
                </a:solidFill>
                <a:latin typeface="Lato"/>
                <a:ea typeface="Lato"/>
                <a:cs typeface="Lato"/>
                <a:sym typeface="Lato"/>
              </a:rPr>
              <a:t>Wdrażanie odpowiedzialności, samodzielności i współpracy w codziennej praktyce przedszkolnej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1333500" y="5262562"/>
            <a:ext cx="9525000" cy="242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 Black"/>
                <a:ea typeface="Lato Black"/>
                <a:cs typeface="Lato Black"/>
                <a:sym typeface="Lato Black"/>
              </a:rPr>
              <a:t>Autorzy i realizatorzy: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Natalia Tarnowska, M. Błeszyńska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1333500" y="5619750"/>
            <a:ext cx="9525000" cy="242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Grupa V (Fioletowa) | Przedszkole nr 83 „Kolorowe Kredki” w Gdańsku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1333500" y="5976937"/>
            <a:ext cx="9525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F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0" name="Google Shape;26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1" name="Google Shape;26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9750" y="2428875"/>
            <a:ext cx="4762500" cy="195262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2"/>
          <p:cNvSpPr txBox="1"/>
          <p:nvPr/>
        </p:nvSpPr>
        <p:spPr>
          <a:xfrm>
            <a:off x="666750" y="4124325"/>
            <a:ext cx="5214937" cy="1047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250" u="none" cap="none" strike="noStrike">
                <a:solidFill>
                  <a:srgbClr val="7C3AED"/>
                </a:solidFill>
                <a:latin typeface="Poppins"/>
                <a:ea typeface="Poppins"/>
                <a:cs typeface="Poppins"/>
                <a:sym typeface="Poppins"/>
              </a:rPr>
              <a:t>100%</a:t>
            </a:r>
            <a:endParaRPr/>
          </a:p>
        </p:txBody>
      </p:sp>
      <p:sp>
        <p:nvSpPr>
          <p:cNvPr id="263" name="Google Shape;263;p22"/>
          <p:cNvSpPr txBox="1"/>
          <p:nvPr/>
        </p:nvSpPr>
        <p:spPr>
          <a:xfrm>
            <a:off x="666750" y="5267325"/>
            <a:ext cx="5214937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C1D95"/>
                </a:solidFill>
                <a:latin typeface="Lato"/>
                <a:ea typeface="Lato"/>
                <a:cs typeface="Lato"/>
                <a:sym typeface="Lato"/>
              </a:rPr>
              <a:t>Zaangażowania Pięciolatków</a:t>
            </a:r>
            <a:endParaRPr/>
          </a:p>
        </p:txBody>
      </p:sp>
      <p:sp>
        <p:nvSpPr>
          <p:cNvPr id="264" name="Google Shape;264;p22"/>
          <p:cNvSpPr txBox="1"/>
          <p:nvPr/>
        </p:nvSpPr>
        <p:spPr>
          <a:xfrm>
            <a:off x="6310312" y="3286125"/>
            <a:ext cx="5475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1E1B4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Instrukcje Czynnościowe</a:t>
            </a:r>
            <a:endParaRPr/>
          </a:p>
        </p:txBody>
      </p:sp>
      <p:sp>
        <p:nvSpPr>
          <p:cNvPr id="265" name="Google Shape;265;p22"/>
          <p:cNvSpPr txBox="1"/>
          <p:nvPr/>
        </p:nvSpPr>
        <p:spPr>
          <a:xfrm>
            <a:off x="6310312" y="4048125"/>
            <a:ext cx="521493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Niezwykle ważne w budowaniu poczucia własnej wartości są namacalne dowody własnych sukcesów oraz jasne instrukcje krok po kroku:</a:t>
            </a:r>
            <a:endParaRPr/>
          </a:p>
        </p:txBody>
      </p:sp>
      <p:sp>
        <p:nvSpPr>
          <p:cNvPr id="266" name="Google Shape;266;p22"/>
          <p:cNvSpPr txBox="1"/>
          <p:nvPr/>
        </p:nvSpPr>
        <p:spPr>
          <a:xfrm>
            <a:off x="6310312" y="4648200"/>
            <a:ext cx="5214937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Instrukcje Czynnościowe: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Zwizualizowane sekwencje wykonania zadań plastycznych, porządkowych czy samoobsługowych, dzięki którym dzieci nie muszą pytać dorosłego o kolejny krok.</a:t>
            </a:r>
            <a:endParaRPr/>
          </a:p>
        </p:txBody>
      </p:sp>
      <p:sp>
        <p:nvSpPr>
          <p:cNvPr id="267" name="Google Shape;267;p22"/>
          <p:cNvSpPr txBox="1"/>
          <p:nvPr/>
        </p:nvSpPr>
        <p:spPr>
          <a:xfrm>
            <a:off x="809625" y="2476500"/>
            <a:ext cx="11251406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E1B4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Narzędzia Samodzielności</a:t>
            </a:r>
            <a:endParaRPr/>
          </a:p>
        </p:txBody>
      </p:sp>
      <p:sp>
        <p:nvSpPr>
          <p:cNvPr id="268" name="Google Shape;268;p22"/>
          <p:cNvSpPr/>
          <p:nvPr/>
        </p:nvSpPr>
        <p:spPr>
          <a:xfrm>
            <a:off x="666750" y="2476500"/>
            <a:ext cx="57150" cy="523875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F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73" name="Google Shape;27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4" name="Google Shape;274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6750" y="3233737"/>
            <a:ext cx="10858500" cy="31003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5" name="Google Shape;275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43500" y="-904875"/>
            <a:ext cx="4762500" cy="19002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76" name="Google Shape;276;p23"/>
          <p:cNvGraphicFramePr/>
          <p:nvPr/>
        </p:nvGraphicFramePr>
        <p:xfrm>
          <a:off x="676275" y="32432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{4D37C51F-D495-496B-BFF4-89EDD17D09F2}</a:tableStyleId>
              </a:tblPr>
              <a:tblGrid>
                <a:gridCol w="2302375"/>
                <a:gridCol w="3774425"/>
                <a:gridCol w="4762650"/>
              </a:tblGrid>
              <a:tr h="616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75" u="none" cap="none" strike="noStrike">
                          <a:solidFill>
                            <a:srgbClr val="1E1B4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Narzędzie ewaluacyjne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75" u="none" cap="none" strike="noStrike">
                          <a:solidFill>
                            <a:srgbClr val="1E1B4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Co badamy?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75" u="none" cap="none" strike="noStrike">
                          <a:solidFill>
                            <a:srgbClr val="1E1B4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Uzyskane efekty dydaktyczno-wychowawcze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616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75" u="none" cap="none" strike="noStrike">
                          <a:solidFill>
                            <a:srgbClr val="312E8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Arkusze obserwacji dzieci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12E8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Poziom samodzielności, inicjatywy i wytrwałości.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12E8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Wyraźny wzrost sprawczości u ponad 85% badanych dzieci.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6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75" u="none" cap="none" strike="noStrike">
                          <a:solidFill>
                            <a:srgbClr val="312E8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Rozmowy z dziećmi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12E8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Zdolność do autorefleksji nad własną pracą.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12E8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Dzieci potrafią wskazać mocne strony i trudności w zadaniu.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6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75" u="none" cap="none" strike="noStrike">
                          <a:solidFill>
                            <a:srgbClr val="312E8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Ankiety dla rodziców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12E8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Spostrzeżenia dotyczące samodzielności w domu.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12E8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100% pozytywnych opinii o przejawach samodzielności w domu.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6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75" u="none" cap="none" strike="noStrike">
                          <a:solidFill>
                            <a:srgbClr val="312E8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Dokumentacja zdjęciowa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12E8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Zaangażowanie w pary zadaniowe oraz dyżury.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75" u="none" cap="none" strike="noStrike">
                          <a:solidFill>
                            <a:srgbClr val="312E8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Spójne portfolio postępów Grupy Fioletowej (V).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77" name="Google Shape;277;p23"/>
          <p:cNvSpPr/>
          <p:nvPr/>
        </p:nvSpPr>
        <p:spPr>
          <a:xfrm>
            <a:off x="676275" y="3990975"/>
            <a:ext cx="230237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3"/>
          <p:cNvSpPr/>
          <p:nvPr/>
        </p:nvSpPr>
        <p:spPr>
          <a:xfrm>
            <a:off x="2978646" y="3990975"/>
            <a:ext cx="377443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3"/>
          <p:cNvSpPr/>
          <p:nvPr/>
        </p:nvSpPr>
        <p:spPr>
          <a:xfrm>
            <a:off x="6753076" y="3990975"/>
            <a:ext cx="476264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3"/>
          <p:cNvSpPr/>
          <p:nvPr/>
        </p:nvSpPr>
        <p:spPr>
          <a:xfrm>
            <a:off x="676275" y="4510087"/>
            <a:ext cx="230237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3"/>
          <p:cNvSpPr/>
          <p:nvPr/>
        </p:nvSpPr>
        <p:spPr>
          <a:xfrm>
            <a:off x="2978646" y="4510087"/>
            <a:ext cx="377443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3"/>
          <p:cNvSpPr/>
          <p:nvPr/>
        </p:nvSpPr>
        <p:spPr>
          <a:xfrm>
            <a:off x="6753076" y="4510087"/>
            <a:ext cx="476264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3"/>
          <p:cNvSpPr/>
          <p:nvPr/>
        </p:nvSpPr>
        <p:spPr>
          <a:xfrm>
            <a:off x="676275" y="5029200"/>
            <a:ext cx="230237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23"/>
          <p:cNvSpPr/>
          <p:nvPr/>
        </p:nvSpPr>
        <p:spPr>
          <a:xfrm>
            <a:off x="2978646" y="5029200"/>
            <a:ext cx="377443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3"/>
          <p:cNvSpPr/>
          <p:nvPr/>
        </p:nvSpPr>
        <p:spPr>
          <a:xfrm>
            <a:off x="6753076" y="5029200"/>
            <a:ext cx="476264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3"/>
          <p:cNvSpPr/>
          <p:nvPr/>
        </p:nvSpPr>
        <p:spPr>
          <a:xfrm>
            <a:off x="676275" y="5791200"/>
            <a:ext cx="230237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3"/>
          <p:cNvSpPr/>
          <p:nvPr/>
        </p:nvSpPr>
        <p:spPr>
          <a:xfrm>
            <a:off x="2978646" y="5791200"/>
            <a:ext cx="377443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3"/>
          <p:cNvSpPr/>
          <p:nvPr/>
        </p:nvSpPr>
        <p:spPr>
          <a:xfrm>
            <a:off x="6753076" y="5791200"/>
            <a:ext cx="476264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3"/>
          <p:cNvSpPr/>
          <p:nvPr/>
        </p:nvSpPr>
        <p:spPr>
          <a:xfrm>
            <a:off x="676275" y="6310312"/>
            <a:ext cx="230237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3"/>
          <p:cNvSpPr/>
          <p:nvPr/>
        </p:nvSpPr>
        <p:spPr>
          <a:xfrm>
            <a:off x="2978646" y="6310312"/>
            <a:ext cx="377443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3"/>
          <p:cNvSpPr/>
          <p:nvPr/>
        </p:nvSpPr>
        <p:spPr>
          <a:xfrm>
            <a:off x="6753076" y="6310312"/>
            <a:ext cx="476264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3"/>
          <p:cNvSpPr txBox="1"/>
          <p:nvPr/>
        </p:nvSpPr>
        <p:spPr>
          <a:xfrm>
            <a:off x="809625" y="2424112"/>
            <a:ext cx="11251406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E1B4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Ewaluacja Innowacji</a:t>
            </a:r>
            <a:endParaRPr/>
          </a:p>
        </p:txBody>
      </p:sp>
      <p:sp>
        <p:nvSpPr>
          <p:cNvPr id="293" name="Google Shape;293;p23"/>
          <p:cNvSpPr/>
          <p:nvPr/>
        </p:nvSpPr>
        <p:spPr>
          <a:xfrm>
            <a:off x="666750" y="2424112"/>
            <a:ext cx="57150" cy="523875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F"/>
        </a:solid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98" name="Google Shape;29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9" name="Google Shape;29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9750" y="2428875"/>
            <a:ext cx="4762500" cy="23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4"/>
          <p:cNvSpPr txBox="1"/>
          <p:nvPr/>
        </p:nvSpPr>
        <p:spPr>
          <a:xfrm>
            <a:off x="1524000" y="3705225"/>
            <a:ext cx="95726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1B4B"/>
                </a:solidFill>
                <a:latin typeface="Lato"/>
                <a:ea typeface="Lato"/>
                <a:cs typeface="Lato"/>
                <a:sym typeface="Lato"/>
              </a:rPr>
              <a:t>Ograniczenie dyrektywności nauczyciela:</a:t>
            </a:r>
            <a:r>
              <a:rPr b="0" i="0" lang="en-US" sz="1350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Dzięki wizualizacji instrukcji, planu dnia i dyżurów dzieci przestały stale oczekiwać instrukcji słownych od nauczyciela, stając się autonomicznymi sprawcami działań.</a:t>
            </a:r>
            <a:endParaRPr/>
          </a:p>
        </p:txBody>
      </p:sp>
      <p:sp>
        <p:nvSpPr>
          <p:cNvPr id="301" name="Google Shape;301;p24"/>
          <p:cNvSpPr txBox="1"/>
          <p:nvPr/>
        </p:nvSpPr>
        <p:spPr>
          <a:xfrm>
            <a:off x="1524000" y="4362450"/>
            <a:ext cx="95726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1B4B"/>
                </a:solidFill>
                <a:latin typeface="Lato"/>
                <a:ea typeface="Lato"/>
                <a:cs typeface="Lato"/>
                <a:sym typeface="Lato"/>
              </a:rPr>
              <a:t>Przełamanie barier społecznych:</a:t>
            </a:r>
            <a:r>
              <a:rPr b="0" i="0" lang="en-US" sz="1350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Rotacyjne pary zadaniowe skutecznie przeciwdziałały wykluczeniu rówieśniczemu. Dzieci chętnie pomagały rówieśnikom zgodnie z mechanizmem „żółtego światła”.</a:t>
            </a:r>
            <a:endParaRPr/>
          </a:p>
        </p:txBody>
      </p:sp>
      <p:sp>
        <p:nvSpPr>
          <p:cNvPr id="302" name="Google Shape;302;p24"/>
          <p:cNvSpPr txBox="1"/>
          <p:nvPr/>
        </p:nvSpPr>
        <p:spPr>
          <a:xfrm>
            <a:off x="1524000" y="5195875"/>
            <a:ext cx="95727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1B4B"/>
                </a:solidFill>
                <a:latin typeface="Lato"/>
                <a:ea typeface="Lato"/>
                <a:cs typeface="Lato"/>
                <a:sym typeface="Lato"/>
              </a:rPr>
              <a:t>Poczucie bezpieczeństwa i ładu:</a:t>
            </a:r>
            <a:r>
              <a:rPr b="0" i="0" lang="en-US" sz="1350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Stałe punkty wizualne wyeliminowały napięcie i niepewność co do następujących po sobie wydarzeń w ciągu dnia.</a:t>
            </a:r>
            <a:endParaRPr/>
          </a:p>
        </p:txBody>
      </p:sp>
      <p:pic>
        <p:nvPicPr>
          <p:cNvPr descr="image.png" id="303" name="Google Shape;303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000" y="3738562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4" name="Google Shape;304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000" y="4395787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5" name="Google Shape;305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 rot="10800000">
            <a:off x="1143000" y="5195863"/>
            <a:ext cx="180975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4"/>
          <p:cNvSpPr txBox="1"/>
          <p:nvPr/>
        </p:nvSpPr>
        <p:spPr>
          <a:xfrm>
            <a:off x="809625" y="2895600"/>
            <a:ext cx="11251406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E1B4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Wnioski z Realizacji Innowacji</a:t>
            </a:r>
            <a:endParaRPr/>
          </a:p>
        </p:txBody>
      </p:sp>
      <p:sp>
        <p:nvSpPr>
          <p:cNvPr id="307" name="Google Shape;307;p24"/>
          <p:cNvSpPr/>
          <p:nvPr/>
        </p:nvSpPr>
        <p:spPr>
          <a:xfrm>
            <a:off x="666750" y="2895600"/>
            <a:ext cx="57150" cy="523875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F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12" name="Google Shape;31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3" name="Google Shape;31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523875"/>
            <a:ext cx="199072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4" name="Google Shape;314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5"/>
          <p:cNvSpPr txBox="1"/>
          <p:nvPr/>
        </p:nvSpPr>
        <p:spPr>
          <a:xfrm>
            <a:off x="523875" y="2359818"/>
            <a:ext cx="5300662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1E1B4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Sukces Grupy Fioletowej</a:t>
            </a:r>
            <a:endParaRPr/>
          </a:p>
        </p:txBody>
      </p:sp>
      <p:sp>
        <p:nvSpPr>
          <p:cNvPr id="316" name="Google Shape;316;p25"/>
          <p:cNvSpPr txBox="1"/>
          <p:nvPr/>
        </p:nvSpPr>
        <p:spPr>
          <a:xfrm>
            <a:off x="523875" y="2788443"/>
            <a:ext cx="50482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Wdrożenie elementów Planu Daltońskiego w roku szkolnym 2025/2026 przyniosło znaczące rezultaty społeczne i emocjonalne u pięciolatków.</a:t>
            </a:r>
            <a:endParaRPr/>
          </a:p>
        </p:txBody>
      </p:sp>
      <p:sp>
        <p:nvSpPr>
          <p:cNvPr id="317" name="Google Shape;317;p25"/>
          <p:cNvSpPr txBox="1"/>
          <p:nvPr/>
        </p:nvSpPr>
        <p:spPr>
          <a:xfrm>
            <a:off x="523875" y="3388518"/>
            <a:ext cx="50482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Metoda ta w pełni aktywizuje potencjał rozwojowy dzieci, czyniąc je odpowiedzialnymi partnerami w procesie dydaktycznym.</a:t>
            </a:r>
            <a:endParaRPr/>
          </a:p>
        </p:txBody>
      </p:sp>
      <p:sp>
        <p:nvSpPr>
          <p:cNvPr id="318" name="Google Shape;318;p25"/>
          <p:cNvSpPr txBox="1"/>
          <p:nvPr/>
        </p:nvSpPr>
        <p:spPr>
          <a:xfrm>
            <a:off x="523875" y="3988593"/>
            <a:ext cx="5048250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Rekomendacja: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Zdecydowanie zaleca się kontynuowanie innowacji w kolejnym roku szkolnym oraz rozszerzenie jej o zaawansowane tablice zadań daltońskich i systemy samooceny.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F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23" name="Google Shape;32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4" name="Google Shape;32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6750" y="3748087"/>
            <a:ext cx="5214937" cy="25860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5" name="Google Shape;325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43500" y="-904875"/>
            <a:ext cx="4762500" cy="12072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6" name="Google Shape;326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09750" y="3636168"/>
            <a:ext cx="4762500" cy="1207293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6"/>
          <p:cNvSpPr txBox="1"/>
          <p:nvPr/>
        </p:nvSpPr>
        <p:spPr>
          <a:xfrm>
            <a:off x="962025" y="3995737"/>
            <a:ext cx="4855606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6D28D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Bibliografia</a:t>
            </a:r>
            <a:endParaRPr/>
          </a:p>
        </p:txBody>
      </p:sp>
      <p:sp>
        <p:nvSpPr>
          <p:cNvPr id="328" name="Google Shape;328;p26"/>
          <p:cNvSpPr/>
          <p:nvPr/>
        </p:nvSpPr>
        <p:spPr>
          <a:xfrm>
            <a:off x="962025" y="4405312"/>
            <a:ext cx="4624387" cy="19050"/>
          </a:xfrm>
          <a:prstGeom prst="rect">
            <a:avLst/>
          </a:prstGeom>
          <a:solidFill>
            <a:srgbClr val="F3E8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6"/>
          <p:cNvSpPr txBox="1"/>
          <p:nvPr/>
        </p:nvSpPr>
        <p:spPr>
          <a:xfrm>
            <a:off x="962025" y="4567237"/>
            <a:ext cx="4624387" cy="242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050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H. Parkhurst: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0" i="1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Wykształcenie według planu daltońskiego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/>
          </a:p>
        </p:txBody>
      </p:sp>
      <p:sp>
        <p:nvSpPr>
          <p:cNvPr id="330" name="Google Shape;330;p26"/>
          <p:cNvSpPr txBox="1"/>
          <p:nvPr/>
        </p:nvSpPr>
        <p:spPr>
          <a:xfrm>
            <a:off x="962025" y="4886325"/>
            <a:ext cx="4624387" cy="242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050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R. Rohner, H. Wenke: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0" i="1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Pedagogika planu daltońskiego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/>
          </a:p>
        </p:txBody>
      </p:sp>
      <p:sp>
        <p:nvSpPr>
          <p:cNvPr id="331" name="Google Shape;331;p26"/>
          <p:cNvSpPr txBox="1"/>
          <p:nvPr/>
        </p:nvSpPr>
        <p:spPr>
          <a:xfrm>
            <a:off x="962025" y="5205412"/>
            <a:ext cx="4624387" cy="242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050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R. Rohner: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0" i="1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Pedagogika daltońska wzorowym narzędziem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/>
          </a:p>
        </p:txBody>
      </p:sp>
      <p:sp>
        <p:nvSpPr>
          <p:cNvPr id="332" name="Google Shape;332;p26"/>
          <p:cNvSpPr txBox="1"/>
          <p:nvPr/>
        </p:nvSpPr>
        <p:spPr>
          <a:xfrm>
            <a:off x="962025" y="5524500"/>
            <a:ext cx="462438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050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J. Kurek, K. Dryjas: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0" i="1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Pedagogika daltońska w polskich przedszkolach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/>
          </a:p>
        </p:txBody>
      </p:sp>
      <p:sp>
        <p:nvSpPr>
          <p:cNvPr id="333" name="Google Shape;333;p26"/>
          <p:cNvSpPr txBox="1"/>
          <p:nvPr/>
        </p:nvSpPr>
        <p:spPr>
          <a:xfrm>
            <a:off x="6605587" y="4976812"/>
            <a:ext cx="46245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.png" id="334" name="Google Shape;334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62025" y="4605337"/>
            <a:ext cx="142875" cy="161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5" name="Google Shape;335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4924425"/>
            <a:ext cx="142875" cy="161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6" name="Google Shape;336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62025" y="5243512"/>
            <a:ext cx="142875" cy="161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7" name="Google Shape;337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5562600"/>
            <a:ext cx="142875" cy="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6"/>
          <p:cNvSpPr txBox="1"/>
          <p:nvPr/>
        </p:nvSpPr>
        <p:spPr>
          <a:xfrm>
            <a:off x="809625" y="2938462"/>
            <a:ext cx="11251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E1B4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Bibliografia</a:t>
            </a:r>
            <a:endParaRPr/>
          </a:p>
        </p:txBody>
      </p:sp>
      <p:sp>
        <p:nvSpPr>
          <p:cNvPr id="339" name="Google Shape;339;p26"/>
          <p:cNvSpPr/>
          <p:nvPr/>
        </p:nvSpPr>
        <p:spPr>
          <a:xfrm>
            <a:off x="666750" y="2938462"/>
            <a:ext cx="57150" cy="523875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F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8" name="Google Shape;9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9" name="Google Shape;99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3500" y="-904875"/>
            <a:ext cx="4762500" cy="294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1909762" y="4276725"/>
            <a:ext cx="8372475" cy="1657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250" u="none" cap="none" strike="noStrike">
                <a:solidFill>
                  <a:srgbClr val="1E1B4B"/>
                </a:solidFill>
                <a:latin typeface="Poppins"/>
                <a:ea typeface="Poppins"/>
                <a:cs typeface="Poppins"/>
                <a:sym typeface="Poppins"/>
              </a:rPr>
              <a:t> Jeśli szanujemy dziecko i podążamy za jego możliwościami, to może ono zrobić więcej, niż od niego oczekujemy, a wszystko, co dziecko potrafi – nauczycielowi zrobić nie wolno. 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5386387" y="6124575"/>
            <a:ext cx="14192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6D28D9"/>
                </a:solidFill>
                <a:latin typeface="Lato"/>
                <a:ea typeface="Lato"/>
                <a:cs typeface="Lato"/>
                <a:sym typeface="Lato"/>
              </a:rPr>
              <a:t>— Helen Parkhurst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1338262" y="4514850"/>
            <a:ext cx="304800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8250" u="none" cap="none" strike="noStrike">
                <a:solidFill>
                  <a:srgbClr val="E9D5FF"/>
                </a:solidFill>
                <a:latin typeface="Poppins"/>
                <a:ea typeface="Poppins"/>
                <a:cs typeface="Poppins"/>
                <a:sym typeface="Poppins"/>
              </a:rPr>
              <a:t>"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10548937" y="5981700"/>
            <a:ext cx="3048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8250" u="none" cap="none" strike="noStrike">
                <a:solidFill>
                  <a:srgbClr val="E9D5FF"/>
                </a:solidFill>
                <a:latin typeface="Poppins"/>
                <a:ea typeface="Poppins"/>
                <a:cs typeface="Poppins"/>
                <a:sym typeface="Poppins"/>
              </a:rPr>
              <a:t>"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809625" y="3467100"/>
            <a:ext cx="11251406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E1B4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Filozofia Edukacji Daltońskiej</a:t>
            </a:r>
            <a:endParaRPr/>
          </a:p>
        </p:txBody>
      </p:sp>
      <p:sp>
        <p:nvSpPr>
          <p:cNvPr id="105" name="Google Shape;105;p14"/>
          <p:cNvSpPr/>
          <p:nvPr/>
        </p:nvSpPr>
        <p:spPr>
          <a:xfrm>
            <a:off x="666750" y="3467100"/>
            <a:ext cx="57150" cy="523875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F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0" name="Google Shape;11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6750" y="3352800"/>
            <a:ext cx="5214937" cy="2981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10312" y="3352800"/>
            <a:ext cx="5214937" cy="2981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09750" y="2428875"/>
            <a:ext cx="4762500" cy="201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5"/>
          <p:cNvSpPr txBox="1"/>
          <p:nvPr/>
        </p:nvSpPr>
        <p:spPr>
          <a:xfrm>
            <a:off x="962025" y="3600450"/>
            <a:ext cx="4855606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6D28D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Informacje Organizacyjne</a:t>
            </a:r>
            <a:endParaRPr/>
          </a:p>
        </p:txBody>
      </p:sp>
      <p:sp>
        <p:nvSpPr>
          <p:cNvPr id="115" name="Google Shape;115;p15"/>
          <p:cNvSpPr/>
          <p:nvPr/>
        </p:nvSpPr>
        <p:spPr>
          <a:xfrm>
            <a:off x="962025" y="4010025"/>
            <a:ext cx="4624387" cy="19050"/>
          </a:xfrm>
          <a:prstGeom prst="rect">
            <a:avLst/>
          </a:prstGeom>
          <a:solidFill>
            <a:srgbClr val="F3E8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5"/>
          <p:cNvSpPr txBox="1"/>
          <p:nvPr/>
        </p:nvSpPr>
        <p:spPr>
          <a:xfrm>
            <a:off x="962025" y="4171950"/>
            <a:ext cx="4624387" cy="242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Rodzaj: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Innowacja metodyczno-organizacyjna.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962025" y="4529137"/>
            <a:ext cx="462438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Zasięg: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Obejmuje wszystkie dzieci należące do Grupy V (fioletowej) w Przedszkolu nr 83 „Kolorowe Kredki” w Gdańsku.</a:t>
            </a:r>
            <a:endParaRPr/>
          </a:p>
        </p:txBody>
      </p:sp>
      <p:sp>
        <p:nvSpPr>
          <p:cNvPr id="118" name="Google Shape;118;p15"/>
          <p:cNvSpPr txBox="1"/>
          <p:nvPr/>
        </p:nvSpPr>
        <p:spPr>
          <a:xfrm>
            <a:off x="962025" y="5129212"/>
            <a:ext cx="462438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Okres realizacji: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Od 15.09.2025 r. do 30.06.2026 r. (z intencją dalszego kontynuowania).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962025" y="5729287"/>
            <a:ext cx="4624387" cy="242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Koszty: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Bezkosztowa, oparta o autorskie materiały dydaktyczne.</a:t>
            </a:r>
            <a:endParaRPr/>
          </a:p>
        </p:txBody>
      </p:sp>
      <p:sp>
        <p:nvSpPr>
          <p:cNvPr id="120" name="Google Shape;120;p15"/>
          <p:cNvSpPr txBox="1"/>
          <p:nvPr/>
        </p:nvSpPr>
        <p:spPr>
          <a:xfrm>
            <a:off x="6605587" y="3600450"/>
            <a:ext cx="4855606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6D28D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Podstawa Prawna</a:t>
            </a:r>
            <a:endParaRPr/>
          </a:p>
        </p:txBody>
      </p:sp>
      <p:sp>
        <p:nvSpPr>
          <p:cNvPr id="121" name="Google Shape;121;p15"/>
          <p:cNvSpPr/>
          <p:nvPr/>
        </p:nvSpPr>
        <p:spPr>
          <a:xfrm>
            <a:off x="6605587" y="4010025"/>
            <a:ext cx="4624387" cy="19050"/>
          </a:xfrm>
          <a:prstGeom prst="rect">
            <a:avLst/>
          </a:prstGeom>
          <a:solidFill>
            <a:srgbClr val="F3E8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6605587" y="4171950"/>
            <a:ext cx="462438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Realizacja przebiega w pełnej zgodności z obowiązującymi przepisami oświatowymi:</a:t>
            </a:r>
            <a:endParaRPr/>
          </a:p>
        </p:txBody>
      </p:sp>
      <p:sp>
        <p:nvSpPr>
          <p:cNvPr id="123" name="Google Shape;123;p15"/>
          <p:cNvSpPr txBox="1"/>
          <p:nvPr/>
        </p:nvSpPr>
        <p:spPr>
          <a:xfrm>
            <a:off x="6605587" y="4772025"/>
            <a:ext cx="4624387" cy="242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76225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Ustawa z dnia 14 grudnia 2016 r. Prawo Oświatowe.</a:t>
            </a:r>
            <a:endParaRPr/>
          </a:p>
        </p:txBody>
      </p:sp>
      <p:sp>
        <p:nvSpPr>
          <p:cNvPr id="124" name="Google Shape;124;p15"/>
          <p:cNvSpPr txBox="1"/>
          <p:nvPr/>
        </p:nvSpPr>
        <p:spPr>
          <a:xfrm>
            <a:off x="6605587" y="5129212"/>
            <a:ext cx="462438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19075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Rozporządzenie MEN z dnia 14.02.2017 r. w sprawie podstawy programowej wychowania przedszkolnego.</a:t>
            </a:r>
            <a:endParaRPr/>
          </a:p>
        </p:txBody>
      </p:sp>
      <p:pic>
        <p:nvPicPr>
          <p:cNvPr descr="image.png" id="125" name="Google Shape;125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05587" y="4810125"/>
            <a:ext cx="200025" cy="161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6" name="Google Shape;126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605587" y="5167312"/>
            <a:ext cx="142875" cy="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5"/>
          <p:cNvSpPr txBox="1"/>
          <p:nvPr/>
        </p:nvSpPr>
        <p:spPr>
          <a:xfrm>
            <a:off x="809625" y="2543175"/>
            <a:ext cx="11251406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E1B4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Koncepcja i Zakres Innowacji</a:t>
            </a:r>
            <a:endParaRPr/>
          </a:p>
        </p:txBody>
      </p:sp>
      <p:sp>
        <p:nvSpPr>
          <p:cNvPr id="128" name="Google Shape;128;p15"/>
          <p:cNvSpPr/>
          <p:nvPr/>
        </p:nvSpPr>
        <p:spPr>
          <a:xfrm>
            <a:off x="666750" y="2543175"/>
            <a:ext cx="57150" cy="523875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F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3" name="Google Shape;13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6750" y="3614737"/>
            <a:ext cx="2571750" cy="27193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" name="Google Shape;13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29000" y="3614737"/>
            <a:ext cx="2571750" cy="27193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" name="Google Shape;136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91250" y="3614737"/>
            <a:ext cx="2571750" cy="27193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7" name="Google Shape;137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53500" y="3614737"/>
            <a:ext cx="2571750" cy="27193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8" name="Google Shape;138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43500" y="-904875"/>
            <a:ext cx="4762500" cy="2281237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6"/>
          <p:cNvSpPr txBox="1"/>
          <p:nvPr/>
        </p:nvSpPr>
        <p:spPr>
          <a:xfrm>
            <a:off x="852487" y="4405312"/>
            <a:ext cx="22002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C1D95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Samodzielność</a:t>
            </a:r>
            <a:endParaRPr/>
          </a:p>
        </p:txBody>
      </p:sp>
      <p:sp>
        <p:nvSpPr>
          <p:cNvPr id="140" name="Google Shape;140;p16"/>
          <p:cNvSpPr txBox="1"/>
          <p:nvPr/>
        </p:nvSpPr>
        <p:spPr>
          <a:xfrm>
            <a:off x="904875" y="4767262"/>
            <a:ext cx="2095500" cy="12144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Dziecko uczy się poprzez własne działanie i wybory. Pracuje we własnym tempie, stymulując swoją wewnętrzną motywację.</a:t>
            </a:r>
            <a:endParaRPr/>
          </a:p>
        </p:txBody>
      </p:sp>
      <p:sp>
        <p:nvSpPr>
          <p:cNvPr id="141" name="Google Shape;141;p16"/>
          <p:cNvSpPr txBox="1"/>
          <p:nvPr/>
        </p:nvSpPr>
        <p:spPr>
          <a:xfrm>
            <a:off x="3614737" y="4405312"/>
            <a:ext cx="22002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C1D95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Odpowiedzialność</a:t>
            </a:r>
            <a:endParaRPr/>
          </a:p>
        </p:txBody>
      </p:sp>
      <p:sp>
        <p:nvSpPr>
          <p:cNvPr id="142" name="Google Shape;142;p16"/>
          <p:cNvSpPr txBox="1"/>
          <p:nvPr/>
        </p:nvSpPr>
        <p:spPr>
          <a:xfrm>
            <a:off x="3667125" y="4767262"/>
            <a:ext cx="2095500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Nauka odpowiedzialności za siebie, podejmowane decyzje, proces pracy i jej końcowy efekt.</a:t>
            </a:r>
            <a:endParaRPr/>
          </a:p>
        </p:txBody>
      </p:sp>
      <p:sp>
        <p:nvSpPr>
          <p:cNvPr id="143" name="Google Shape;143;p16"/>
          <p:cNvSpPr txBox="1"/>
          <p:nvPr/>
        </p:nvSpPr>
        <p:spPr>
          <a:xfrm>
            <a:off x="6376987" y="4405312"/>
            <a:ext cx="22002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C1D95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Współpraca</a:t>
            </a:r>
            <a:endParaRPr/>
          </a:p>
        </p:txBody>
      </p:sp>
      <p:sp>
        <p:nvSpPr>
          <p:cNvPr id="144" name="Google Shape;144;p16"/>
          <p:cNvSpPr txBox="1"/>
          <p:nvPr/>
        </p:nvSpPr>
        <p:spPr>
          <a:xfrm>
            <a:off x="6429375" y="4767262"/>
            <a:ext cx="2095500" cy="12144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Rozwijanie kooperacji z każdym członkiem grupy, a nie tylko z wybranymi kolegami, poprzez zadania w parach.</a:t>
            </a:r>
            <a:endParaRPr/>
          </a:p>
        </p:txBody>
      </p:sp>
      <p:sp>
        <p:nvSpPr>
          <p:cNvPr id="145" name="Google Shape;145;p16"/>
          <p:cNvSpPr txBox="1"/>
          <p:nvPr/>
        </p:nvSpPr>
        <p:spPr>
          <a:xfrm>
            <a:off x="9139237" y="4405312"/>
            <a:ext cx="22002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C1D95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Refleksja</a:t>
            </a:r>
            <a:endParaRPr/>
          </a:p>
        </p:txBody>
      </p:sp>
      <p:sp>
        <p:nvSpPr>
          <p:cNvPr id="146" name="Google Shape;146;p16"/>
          <p:cNvSpPr txBox="1"/>
          <p:nvPr/>
        </p:nvSpPr>
        <p:spPr>
          <a:xfrm>
            <a:off x="9191625" y="4767262"/>
            <a:ext cx="2095500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Zapewnienie dziecku czasu na analizę własnych osiągnięć, zrozumienie błędów i planowanie kolejnych kroków.</a:t>
            </a:r>
            <a:endParaRPr/>
          </a:p>
        </p:txBody>
      </p:sp>
      <p:pic>
        <p:nvPicPr>
          <p:cNvPr descr="image.png" id="147" name="Google Shape;147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838325" y="3900487"/>
            <a:ext cx="22860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8" name="Google Shape;148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576762" y="3900487"/>
            <a:ext cx="27622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9" name="Google Shape;149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248525" y="3900487"/>
            <a:ext cx="45720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0" name="Google Shape;150;p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058400" y="3900487"/>
            <a:ext cx="361950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6"/>
          <p:cNvSpPr txBox="1"/>
          <p:nvPr/>
        </p:nvSpPr>
        <p:spPr>
          <a:xfrm>
            <a:off x="809625" y="2805112"/>
            <a:ext cx="11251406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E1B4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Cztery Filary Edukacji Daltońskiej</a:t>
            </a:r>
            <a:endParaRPr/>
          </a:p>
        </p:txBody>
      </p:sp>
      <p:sp>
        <p:nvSpPr>
          <p:cNvPr id="152" name="Google Shape;152;p16"/>
          <p:cNvSpPr/>
          <p:nvPr/>
        </p:nvSpPr>
        <p:spPr>
          <a:xfrm>
            <a:off x="666750" y="2805112"/>
            <a:ext cx="57150" cy="523875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F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7" name="Google Shape;15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8" name="Google Shape;15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9750" y="2428875"/>
            <a:ext cx="4762500" cy="2628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7"/>
          <p:cNvSpPr txBox="1"/>
          <p:nvPr/>
        </p:nvSpPr>
        <p:spPr>
          <a:xfrm>
            <a:off x="1524000" y="3962400"/>
            <a:ext cx="95726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1B4B"/>
                </a:solidFill>
                <a:latin typeface="Lato"/>
                <a:ea typeface="Lato"/>
                <a:cs typeface="Lato"/>
                <a:sym typeface="Lato"/>
              </a:rPr>
              <a:t>Cel główny:</a:t>
            </a:r>
            <a:r>
              <a:rPr b="0" i="0" lang="en-US" sz="1350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Wprowadzenie i systematyczne wdrażanie elementów edukacji daltońskiej w codzienną pracę dydaktyczno-wychowawczą przedszkola.</a:t>
            </a:r>
            <a:endParaRPr/>
          </a:p>
        </p:txBody>
      </p:sp>
      <p:sp>
        <p:nvSpPr>
          <p:cNvPr id="160" name="Google Shape;160;p17"/>
          <p:cNvSpPr txBox="1"/>
          <p:nvPr/>
        </p:nvSpPr>
        <p:spPr>
          <a:xfrm>
            <a:off x="1524000" y="4619625"/>
            <a:ext cx="95726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1B4B"/>
                </a:solidFill>
                <a:latin typeface="Lato"/>
                <a:ea typeface="Lato"/>
                <a:cs typeface="Lato"/>
                <a:sym typeface="Lato"/>
              </a:rPr>
              <a:t>Wzrost podmiotowości:</a:t>
            </a:r>
            <a:r>
              <a:rPr b="0" i="0" lang="en-US" sz="1350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Kształtowanie u dzieci poczucia sprawczości oraz pozytywnego obrazu samego siebie jako aktywnego badacza.</a:t>
            </a:r>
            <a:endParaRPr/>
          </a:p>
        </p:txBody>
      </p:sp>
      <p:sp>
        <p:nvSpPr>
          <p:cNvPr id="161" name="Google Shape;161;p17"/>
          <p:cNvSpPr txBox="1"/>
          <p:nvPr/>
        </p:nvSpPr>
        <p:spPr>
          <a:xfrm>
            <a:off x="1524000" y="5276850"/>
            <a:ext cx="95726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1B4B"/>
                </a:solidFill>
                <a:latin typeface="Lato"/>
                <a:ea typeface="Lato"/>
                <a:cs typeface="Lato"/>
                <a:sym typeface="Lato"/>
              </a:rPr>
              <a:t>Rozwój kompetencji kluczowych:</a:t>
            </a:r>
            <a:r>
              <a:rPr b="0" i="0" lang="en-US" sz="1350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Rozwijanie umiejętności społecznych, emocjonalnych i komunikacyjnych niezbędnych w dalszej edukacji.</a:t>
            </a:r>
            <a:endParaRPr/>
          </a:p>
        </p:txBody>
      </p:sp>
      <p:sp>
        <p:nvSpPr>
          <p:cNvPr id="162" name="Google Shape;162;p17"/>
          <p:cNvSpPr txBox="1"/>
          <p:nvPr/>
        </p:nvSpPr>
        <p:spPr>
          <a:xfrm>
            <a:off x="1524000" y="5934075"/>
            <a:ext cx="9572625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1B4B"/>
                </a:solidFill>
                <a:latin typeface="Lato"/>
                <a:ea typeface="Lato"/>
                <a:cs typeface="Lato"/>
                <a:sym typeface="Lato"/>
              </a:rPr>
              <a:t>Innowacyjny warsztat:</a:t>
            </a:r>
            <a:r>
              <a:rPr b="0" i="0" lang="en-US" sz="1350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Lepsza obserwacja potencjału dziecka, budowanie relacji opartej na zaufaniu i partnerskim wsparciu.</a:t>
            </a:r>
            <a:endParaRPr/>
          </a:p>
        </p:txBody>
      </p:sp>
      <p:pic>
        <p:nvPicPr>
          <p:cNvPr descr="image.png" id="163" name="Google Shape;163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000" y="3995737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4" name="Google Shape;164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43000" y="465296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43000" y="5310187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43000" y="5967412"/>
            <a:ext cx="20955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7"/>
          <p:cNvSpPr txBox="1"/>
          <p:nvPr/>
        </p:nvSpPr>
        <p:spPr>
          <a:xfrm>
            <a:off x="809625" y="3152775"/>
            <a:ext cx="11251406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E1B4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Cele i Oczekiwane Rezultaty</a:t>
            </a:r>
            <a:endParaRPr/>
          </a:p>
        </p:txBody>
      </p:sp>
      <p:sp>
        <p:nvSpPr>
          <p:cNvPr id="168" name="Google Shape;168;p17"/>
          <p:cNvSpPr/>
          <p:nvPr/>
        </p:nvSpPr>
        <p:spPr>
          <a:xfrm>
            <a:off x="666750" y="3152775"/>
            <a:ext cx="57150" cy="523875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F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3" name="Google Shape;17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4" name="Google Shape;17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6750" y="5176837"/>
            <a:ext cx="2057400" cy="11572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5" name="Google Shape;175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67025" y="5176837"/>
            <a:ext cx="2057400" cy="11572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6" name="Google Shape;176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67300" y="5176837"/>
            <a:ext cx="2057400" cy="11572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7" name="Google Shape;177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67575" y="5176837"/>
            <a:ext cx="2057400" cy="11572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8" name="Google Shape;178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67850" y="5176837"/>
            <a:ext cx="2057400" cy="11572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9" name="Google Shape;179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143500" y="-904875"/>
            <a:ext cx="4762500" cy="2595562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8"/>
          <p:cNvSpPr txBox="1"/>
          <p:nvPr/>
        </p:nvSpPr>
        <p:spPr>
          <a:xfrm>
            <a:off x="1809750" y="3929062"/>
            <a:ext cx="8572500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Każdemu dniu tygodnia przypisany jest określony kolor. Dzieci codziennie przesuwają suwak czasu, co pozwala 5-latkom wizualizować abstrakcyjne pojęcie czasu, porządkować przebieg tygodnia i budować poczucie bezpieczeństwa.</a:t>
            </a:r>
            <a:endParaRPr/>
          </a:p>
        </p:txBody>
      </p:sp>
      <p:sp>
        <p:nvSpPr>
          <p:cNvPr id="181" name="Google Shape;181;p18"/>
          <p:cNvSpPr/>
          <p:nvPr/>
        </p:nvSpPr>
        <p:spPr>
          <a:xfrm>
            <a:off x="866775" y="5376862"/>
            <a:ext cx="1657350" cy="142875"/>
          </a:xfrm>
          <a:prstGeom prst="roundRect">
            <a:avLst>
              <a:gd fmla="val 40000" name="adj"/>
            </a:avLst>
          </a:prstGeom>
          <a:solidFill>
            <a:srgbClr val="EF444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8"/>
          <p:cNvSpPr txBox="1"/>
          <p:nvPr/>
        </p:nvSpPr>
        <p:spPr>
          <a:xfrm>
            <a:off x="825341" y="5662612"/>
            <a:ext cx="1740217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E1B4B"/>
                </a:solidFill>
                <a:latin typeface="Poppins"/>
                <a:ea typeface="Poppins"/>
                <a:cs typeface="Poppins"/>
                <a:sym typeface="Poppins"/>
              </a:rPr>
              <a:t>Poniedziałek</a:t>
            </a:r>
            <a:endParaRPr/>
          </a:p>
        </p:txBody>
      </p:sp>
      <p:sp>
        <p:nvSpPr>
          <p:cNvPr id="183" name="Google Shape;183;p18"/>
          <p:cNvSpPr txBox="1"/>
          <p:nvPr/>
        </p:nvSpPr>
        <p:spPr>
          <a:xfrm>
            <a:off x="866775" y="5948362"/>
            <a:ext cx="1657350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6D28D9"/>
                </a:solidFill>
                <a:latin typeface="Lato"/>
                <a:ea typeface="Lato"/>
                <a:cs typeface="Lato"/>
                <a:sym typeface="Lato"/>
              </a:rPr>
              <a:t>Czerwony</a:t>
            </a:r>
            <a:endParaRPr/>
          </a:p>
        </p:txBody>
      </p:sp>
      <p:sp>
        <p:nvSpPr>
          <p:cNvPr id="184" name="Google Shape;184;p18"/>
          <p:cNvSpPr/>
          <p:nvPr/>
        </p:nvSpPr>
        <p:spPr>
          <a:xfrm>
            <a:off x="3067050" y="5376862"/>
            <a:ext cx="1657350" cy="142875"/>
          </a:xfrm>
          <a:prstGeom prst="roundRect">
            <a:avLst>
              <a:gd fmla="val 40000" name="adj"/>
            </a:avLst>
          </a:prstGeom>
          <a:solidFill>
            <a:srgbClr val="3B82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8"/>
          <p:cNvSpPr txBox="1"/>
          <p:nvPr/>
        </p:nvSpPr>
        <p:spPr>
          <a:xfrm>
            <a:off x="3025616" y="5662612"/>
            <a:ext cx="1740217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E1B4B"/>
                </a:solidFill>
                <a:latin typeface="Poppins"/>
                <a:ea typeface="Poppins"/>
                <a:cs typeface="Poppins"/>
                <a:sym typeface="Poppins"/>
              </a:rPr>
              <a:t>Wtorek</a:t>
            </a:r>
            <a:endParaRPr/>
          </a:p>
        </p:txBody>
      </p:sp>
      <p:sp>
        <p:nvSpPr>
          <p:cNvPr id="186" name="Google Shape;186;p18"/>
          <p:cNvSpPr txBox="1"/>
          <p:nvPr/>
        </p:nvSpPr>
        <p:spPr>
          <a:xfrm>
            <a:off x="3067050" y="5948362"/>
            <a:ext cx="1657350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6D28D9"/>
                </a:solidFill>
                <a:latin typeface="Lato"/>
                <a:ea typeface="Lato"/>
                <a:cs typeface="Lato"/>
                <a:sym typeface="Lato"/>
              </a:rPr>
              <a:t>Niebieski</a:t>
            </a:r>
            <a:endParaRPr/>
          </a:p>
        </p:txBody>
      </p:sp>
      <p:sp>
        <p:nvSpPr>
          <p:cNvPr id="187" name="Google Shape;187;p18"/>
          <p:cNvSpPr/>
          <p:nvPr/>
        </p:nvSpPr>
        <p:spPr>
          <a:xfrm>
            <a:off x="5267325" y="5376862"/>
            <a:ext cx="1657350" cy="142875"/>
          </a:xfrm>
          <a:prstGeom prst="roundRect">
            <a:avLst>
              <a:gd fmla="val 40000" name="adj"/>
            </a:avLst>
          </a:prstGeom>
          <a:solidFill>
            <a:srgbClr val="F9731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8"/>
          <p:cNvSpPr txBox="1"/>
          <p:nvPr/>
        </p:nvSpPr>
        <p:spPr>
          <a:xfrm>
            <a:off x="5225891" y="5662612"/>
            <a:ext cx="1740217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E1B4B"/>
                </a:solidFill>
                <a:latin typeface="Poppins"/>
                <a:ea typeface="Poppins"/>
                <a:cs typeface="Poppins"/>
                <a:sym typeface="Poppins"/>
              </a:rPr>
              <a:t>Środa</a:t>
            </a:r>
            <a:endParaRPr/>
          </a:p>
        </p:txBody>
      </p:sp>
      <p:sp>
        <p:nvSpPr>
          <p:cNvPr id="189" name="Google Shape;189;p18"/>
          <p:cNvSpPr txBox="1"/>
          <p:nvPr/>
        </p:nvSpPr>
        <p:spPr>
          <a:xfrm>
            <a:off x="5267325" y="5948362"/>
            <a:ext cx="1657350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6D28D9"/>
                </a:solidFill>
                <a:latin typeface="Lato"/>
                <a:ea typeface="Lato"/>
                <a:cs typeface="Lato"/>
                <a:sym typeface="Lato"/>
              </a:rPr>
              <a:t>Pomarańczowy</a:t>
            </a:r>
            <a:endParaRPr/>
          </a:p>
        </p:txBody>
      </p:sp>
      <p:sp>
        <p:nvSpPr>
          <p:cNvPr id="190" name="Google Shape;190;p18"/>
          <p:cNvSpPr/>
          <p:nvPr/>
        </p:nvSpPr>
        <p:spPr>
          <a:xfrm>
            <a:off x="7467600" y="5376862"/>
            <a:ext cx="1657350" cy="142875"/>
          </a:xfrm>
          <a:prstGeom prst="roundRect">
            <a:avLst>
              <a:gd fmla="val 40000" name="adj"/>
            </a:avLst>
          </a:prstGeom>
          <a:solidFill>
            <a:srgbClr val="22C55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8"/>
          <p:cNvSpPr txBox="1"/>
          <p:nvPr/>
        </p:nvSpPr>
        <p:spPr>
          <a:xfrm>
            <a:off x="7426166" y="5662612"/>
            <a:ext cx="1740217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E1B4B"/>
                </a:solidFill>
                <a:latin typeface="Poppins"/>
                <a:ea typeface="Poppins"/>
                <a:cs typeface="Poppins"/>
                <a:sym typeface="Poppins"/>
              </a:rPr>
              <a:t>Czwartek</a:t>
            </a:r>
            <a:endParaRPr/>
          </a:p>
        </p:txBody>
      </p:sp>
      <p:sp>
        <p:nvSpPr>
          <p:cNvPr id="192" name="Google Shape;192;p18"/>
          <p:cNvSpPr txBox="1"/>
          <p:nvPr/>
        </p:nvSpPr>
        <p:spPr>
          <a:xfrm>
            <a:off x="7467600" y="5948362"/>
            <a:ext cx="1657350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6D28D9"/>
                </a:solidFill>
                <a:latin typeface="Lato"/>
                <a:ea typeface="Lato"/>
                <a:cs typeface="Lato"/>
                <a:sym typeface="Lato"/>
              </a:rPr>
              <a:t>Zielony</a:t>
            </a:r>
            <a:endParaRPr/>
          </a:p>
        </p:txBody>
      </p:sp>
      <p:sp>
        <p:nvSpPr>
          <p:cNvPr id="193" name="Google Shape;193;p18"/>
          <p:cNvSpPr/>
          <p:nvPr/>
        </p:nvSpPr>
        <p:spPr>
          <a:xfrm>
            <a:off x="9667875" y="5376862"/>
            <a:ext cx="1657350" cy="142875"/>
          </a:xfrm>
          <a:prstGeom prst="roundRect">
            <a:avLst>
              <a:gd fmla="val 40000" name="adj"/>
            </a:avLst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8"/>
          <p:cNvSpPr txBox="1"/>
          <p:nvPr/>
        </p:nvSpPr>
        <p:spPr>
          <a:xfrm>
            <a:off x="9626441" y="5662612"/>
            <a:ext cx="1740217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E1B4B"/>
                </a:solidFill>
                <a:latin typeface="Poppins"/>
                <a:ea typeface="Poppins"/>
                <a:cs typeface="Poppins"/>
                <a:sym typeface="Poppins"/>
              </a:rPr>
              <a:t>Piątek</a:t>
            </a:r>
            <a:endParaRPr/>
          </a:p>
        </p:txBody>
      </p:sp>
      <p:sp>
        <p:nvSpPr>
          <p:cNvPr id="195" name="Google Shape;195;p18"/>
          <p:cNvSpPr txBox="1"/>
          <p:nvPr/>
        </p:nvSpPr>
        <p:spPr>
          <a:xfrm>
            <a:off x="9667875" y="5948362"/>
            <a:ext cx="1657350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6D28D9"/>
                </a:solidFill>
                <a:latin typeface="Lato"/>
                <a:ea typeface="Lato"/>
                <a:cs typeface="Lato"/>
                <a:sym typeface="Lato"/>
              </a:rPr>
              <a:t>Żółty</a:t>
            </a:r>
            <a:endParaRPr/>
          </a:p>
        </p:txBody>
      </p:sp>
      <p:sp>
        <p:nvSpPr>
          <p:cNvPr id="196" name="Google Shape;196;p18"/>
          <p:cNvSpPr txBox="1"/>
          <p:nvPr/>
        </p:nvSpPr>
        <p:spPr>
          <a:xfrm>
            <a:off x="809625" y="3119437"/>
            <a:ext cx="11251406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E1B4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Wizualizacja - Kolory Dnia</a:t>
            </a:r>
            <a:endParaRPr/>
          </a:p>
        </p:txBody>
      </p:sp>
      <p:sp>
        <p:nvSpPr>
          <p:cNvPr id="197" name="Google Shape;197;p18"/>
          <p:cNvSpPr/>
          <p:nvPr/>
        </p:nvSpPr>
        <p:spPr>
          <a:xfrm>
            <a:off x="666750" y="3119437"/>
            <a:ext cx="57150" cy="523875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F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2" name="Google Shape;20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3" name="Google Shape;20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10312" y="2905125"/>
            <a:ext cx="5214937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4" name="Google Shape;204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09750" y="2428875"/>
            <a:ext cx="4762500" cy="157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9"/>
          <p:cNvSpPr txBox="1"/>
          <p:nvPr/>
        </p:nvSpPr>
        <p:spPr>
          <a:xfrm>
            <a:off x="666750" y="2905125"/>
            <a:ext cx="521493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Dla dzieci w wieku przedszkolnym organizacja przestrzeni i wizualizacja procesów stanowią podstawę niezależności:</a:t>
            </a:r>
            <a:endParaRPr/>
          </a:p>
        </p:txBody>
      </p:sp>
      <p:pic>
        <p:nvPicPr>
          <p:cNvPr descr="image.png" id="206" name="Google Shape;206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48412" y="2943225"/>
            <a:ext cx="5138737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9"/>
          <p:cNvSpPr txBox="1"/>
          <p:nvPr/>
        </p:nvSpPr>
        <p:spPr>
          <a:xfrm>
            <a:off x="1095375" y="3533775"/>
            <a:ext cx="4786312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1B4B"/>
                </a:solidFill>
                <a:latin typeface="Lato"/>
                <a:ea typeface="Lato"/>
                <a:cs typeface="Lato"/>
                <a:sym typeface="Lato"/>
              </a:rPr>
              <a:t>Wizualny Plan Dnia:</a:t>
            </a:r>
            <a:r>
              <a:rPr b="0" i="0" lang="en-US" sz="1350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Harmonogram piktogramów pozwala dzieciom (ze wsparciem dyżurnego) na samodzielne śledzenie realizowanych aktywności.</a:t>
            </a:r>
            <a:endParaRPr/>
          </a:p>
        </p:txBody>
      </p:sp>
      <p:sp>
        <p:nvSpPr>
          <p:cNvPr id="208" name="Google Shape;208;p19"/>
          <p:cNvSpPr txBox="1"/>
          <p:nvPr/>
        </p:nvSpPr>
        <p:spPr>
          <a:xfrm>
            <a:off x="1095375" y="4448175"/>
            <a:ext cx="4786312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1B4B"/>
                </a:solidFill>
                <a:latin typeface="Lato"/>
                <a:ea typeface="Lato"/>
                <a:cs typeface="Lato"/>
                <a:sym typeface="Lato"/>
              </a:rPr>
              <a:t>Tablica Obecności:</a:t>
            </a:r>
            <a:r>
              <a:rPr b="0" i="0" lang="en-US" sz="1350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Każde dziecko po przyjściu samodzielnie umieszcza swoje imię na tablicy, a przy wyjściu odkłada je na miejsce.</a:t>
            </a:r>
            <a:endParaRPr/>
          </a:p>
        </p:txBody>
      </p:sp>
      <p:sp>
        <p:nvSpPr>
          <p:cNvPr id="209" name="Google Shape;209;p19"/>
          <p:cNvSpPr txBox="1"/>
          <p:nvPr/>
        </p:nvSpPr>
        <p:spPr>
          <a:xfrm>
            <a:off x="1095375" y="5362575"/>
            <a:ext cx="4786312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1B4B"/>
                </a:solidFill>
                <a:latin typeface="Lato"/>
                <a:ea typeface="Lato"/>
                <a:cs typeface="Lato"/>
                <a:sym typeface="Lato"/>
              </a:rPr>
              <a:t>Poczucie Bezpieczeństwa:</a:t>
            </a:r>
            <a:r>
              <a:rPr b="0" i="0" lang="en-US" sz="1350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Dokładna wiedza o kolejności wydarzeń eliminuje lęk przed nieznanym.</a:t>
            </a:r>
            <a:endParaRPr/>
          </a:p>
        </p:txBody>
      </p:sp>
      <p:pic>
        <p:nvPicPr>
          <p:cNvPr descr="image.png" id="210" name="Google Shape;210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4375" y="356711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1" name="Google Shape;211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14375" y="4481512"/>
            <a:ext cx="26670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2" name="Google Shape;212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14375" y="5395912"/>
            <a:ext cx="20955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19"/>
          <p:cNvSpPr txBox="1"/>
          <p:nvPr/>
        </p:nvSpPr>
        <p:spPr>
          <a:xfrm>
            <a:off x="809625" y="2095500"/>
            <a:ext cx="11251406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E1B4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Plan Dnia i Lista Obecności</a:t>
            </a:r>
            <a:endParaRPr/>
          </a:p>
        </p:txBody>
      </p:sp>
      <p:sp>
        <p:nvSpPr>
          <p:cNvPr id="214" name="Google Shape;214;p19"/>
          <p:cNvSpPr/>
          <p:nvPr/>
        </p:nvSpPr>
        <p:spPr>
          <a:xfrm>
            <a:off x="666750" y="2095500"/>
            <a:ext cx="57150" cy="523875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F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9" name="Google Shape;21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0" name="Google Shape;22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6750" y="2995612"/>
            <a:ext cx="5214937" cy="33385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1" name="Google Shape;22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10312" y="2995612"/>
            <a:ext cx="5214937" cy="33385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2" name="Google Shape;222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43500" y="-904875"/>
            <a:ext cx="4762500" cy="1662112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0"/>
          <p:cNvSpPr txBox="1"/>
          <p:nvPr/>
        </p:nvSpPr>
        <p:spPr>
          <a:xfrm>
            <a:off x="962025" y="3243262"/>
            <a:ext cx="4855606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6D28D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Scentralizowany System Dyżurów</a:t>
            </a:r>
            <a:endParaRPr/>
          </a:p>
        </p:txBody>
      </p:sp>
      <p:sp>
        <p:nvSpPr>
          <p:cNvPr id="224" name="Google Shape;224;p20"/>
          <p:cNvSpPr/>
          <p:nvPr/>
        </p:nvSpPr>
        <p:spPr>
          <a:xfrm>
            <a:off x="962025" y="3652837"/>
            <a:ext cx="4624387" cy="19050"/>
          </a:xfrm>
          <a:prstGeom prst="rect">
            <a:avLst/>
          </a:prstGeom>
          <a:solidFill>
            <a:srgbClr val="F3E8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0"/>
          <p:cNvSpPr txBox="1"/>
          <p:nvPr/>
        </p:nvSpPr>
        <p:spPr>
          <a:xfrm>
            <a:off x="962025" y="3814762"/>
            <a:ext cx="462438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Przypisanie dzieciom stałych ról uczy dbałości o wspólne otoczenie grupy i buduje poczucie ważności:</a:t>
            </a:r>
            <a:endParaRPr/>
          </a:p>
        </p:txBody>
      </p:sp>
      <p:sp>
        <p:nvSpPr>
          <p:cNvPr id="226" name="Google Shape;226;p20"/>
          <p:cNvSpPr txBox="1"/>
          <p:nvPr/>
        </p:nvSpPr>
        <p:spPr>
          <a:xfrm>
            <a:off x="962025" y="4414837"/>
            <a:ext cx="4624387" cy="242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2860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Pierwszy ochotnik: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wspiera nauczyciela w inicjowaniu zadań.</a:t>
            </a:r>
            <a:endParaRPr/>
          </a:p>
        </p:txBody>
      </p:sp>
      <p:sp>
        <p:nvSpPr>
          <p:cNvPr id="227" name="Google Shape;227;p20"/>
          <p:cNvSpPr txBox="1"/>
          <p:nvPr/>
        </p:nvSpPr>
        <p:spPr>
          <a:xfrm>
            <a:off x="962025" y="4772025"/>
            <a:ext cx="462438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55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Do zadań specjalnych: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asystuje przy trudniejszych wyzwaniach.</a:t>
            </a:r>
            <a:endParaRPr/>
          </a:p>
        </p:txBody>
      </p:sp>
      <p:sp>
        <p:nvSpPr>
          <p:cNvPr id="228" name="Google Shape;228;p20"/>
          <p:cNvSpPr txBox="1"/>
          <p:nvPr/>
        </p:nvSpPr>
        <p:spPr>
          <a:xfrm>
            <a:off x="962025" y="5372100"/>
            <a:ext cx="4624387" cy="242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4765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Pierwsza para: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przewodzi grupie podczas spacerów.</a:t>
            </a:r>
            <a:endParaRPr/>
          </a:p>
        </p:txBody>
      </p:sp>
      <p:sp>
        <p:nvSpPr>
          <p:cNvPr id="229" name="Google Shape;229;p20"/>
          <p:cNvSpPr txBox="1"/>
          <p:nvPr/>
        </p:nvSpPr>
        <p:spPr>
          <a:xfrm>
            <a:off x="962025" y="5729287"/>
            <a:ext cx="4624387" cy="242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2860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Bohater samotnych zabawek:</a:t>
            </a: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dba o porządek w kącikach.</a:t>
            </a:r>
            <a:endParaRPr/>
          </a:p>
        </p:txBody>
      </p:sp>
      <p:sp>
        <p:nvSpPr>
          <p:cNvPr id="230" name="Google Shape;230;p20"/>
          <p:cNvSpPr txBox="1"/>
          <p:nvPr/>
        </p:nvSpPr>
        <p:spPr>
          <a:xfrm>
            <a:off x="6605587" y="3243262"/>
            <a:ext cx="4855606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6D28D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Kalendarz Urodzin</a:t>
            </a:r>
            <a:endParaRPr/>
          </a:p>
        </p:txBody>
      </p:sp>
      <p:sp>
        <p:nvSpPr>
          <p:cNvPr id="231" name="Google Shape;231;p20"/>
          <p:cNvSpPr/>
          <p:nvPr/>
        </p:nvSpPr>
        <p:spPr>
          <a:xfrm>
            <a:off x="6605587" y="3652837"/>
            <a:ext cx="4624387" cy="19050"/>
          </a:xfrm>
          <a:prstGeom prst="rect">
            <a:avLst/>
          </a:prstGeom>
          <a:solidFill>
            <a:srgbClr val="F3E8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0"/>
          <p:cNvSpPr txBox="1"/>
          <p:nvPr/>
        </p:nvSpPr>
        <p:spPr>
          <a:xfrm>
            <a:off x="6605587" y="3814762"/>
            <a:ext cx="462438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Zwizualizowany kalendarz pozwala dzieciom na samodzielną kontrolę nad ważnymi dla grupy wydarzeniami społecznymi.</a:t>
            </a:r>
            <a:endParaRPr/>
          </a:p>
        </p:txBody>
      </p:sp>
      <p:sp>
        <p:nvSpPr>
          <p:cNvPr id="233" name="Google Shape;233;p20"/>
          <p:cNvSpPr txBox="1"/>
          <p:nvPr/>
        </p:nvSpPr>
        <p:spPr>
          <a:xfrm>
            <a:off x="6605587" y="4414837"/>
            <a:ext cx="4624387" cy="728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Dzięki temu dzieci utrwalają nazwy miesięcy i pór roku, rozpoznają rówieśników urodzonych w tym samym czasie oraz budują silną tożsamość grupową, zacieśniając więzi społeczne.</a:t>
            </a:r>
            <a:endParaRPr/>
          </a:p>
        </p:txBody>
      </p:sp>
      <p:pic>
        <p:nvPicPr>
          <p:cNvPr descr="image.png" id="234" name="Google Shape;234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62025" y="4452937"/>
            <a:ext cx="180975" cy="161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5" name="Google Shape;235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4810125"/>
            <a:ext cx="161925" cy="161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6" name="Google Shape;236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2025" y="5410200"/>
            <a:ext cx="200025" cy="161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7" name="Google Shape;237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62025" y="5767387"/>
            <a:ext cx="180975" cy="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0"/>
          <p:cNvSpPr txBox="1"/>
          <p:nvPr/>
        </p:nvSpPr>
        <p:spPr>
          <a:xfrm>
            <a:off x="809625" y="2185987"/>
            <a:ext cx="11251406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E1B4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System Dyżurów i Kalendarz</a:t>
            </a:r>
            <a:endParaRPr/>
          </a:p>
        </p:txBody>
      </p:sp>
      <p:sp>
        <p:nvSpPr>
          <p:cNvPr id="239" name="Google Shape;239;p20"/>
          <p:cNvSpPr/>
          <p:nvPr/>
        </p:nvSpPr>
        <p:spPr>
          <a:xfrm>
            <a:off x="666750" y="2185987"/>
            <a:ext cx="57150" cy="523875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F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4" name="Google Shape;24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5" name="Google Shape;24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10312" y="2905125"/>
            <a:ext cx="5214937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6" name="Google Shape;246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43500" y="-904875"/>
            <a:ext cx="4762500" cy="157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1"/>
          <p:cNvSpPr txBox="1"/>
          <p:nvPr/>
        </p:nvSpPr>
        <p:spPr>
          <a:xfrm>
            <a:off x="666750" y="2905125"/>
            <a:ext cx="521493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Współpraca w Planie Daltońskim ma na celu przeciwdziałanie wykluczeniu rówieśniczemu oraz naukę kompromisu:</a:t>
            </a:r>
            <a:endParaRPr/>
          </a:p>
        </p:txBody>
      </p:sp>
      <p:pic>
        <p:nvPicPr>
          <p:cNvPr descr="image.png" id="248" name="Google Shape;248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48412" y="2943225"/>
            <a:ext cx="366712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1"/>
          <p:cNvSpPr txBox="1"/>
          <p:nvPr/>
        </p:nvSpPr>
        <p:spPr>
          <a:xfrm>
            <a:off x="1095375" y="3533775"/>
            <a:ext cx="4786312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1B4B"/>
                </a:solidFill>
                <a:latin typeface="Lato"/>
                <a:ea typeface="Lato"/>
                <a:cs typeface="Lato"/>
                <a:sym typeface="Lato"/>
              </a:rPr>
              <a:t>Rotacyjne Losowanie:</a:t>
            </a:r>
            <a:r>
              <a:rPr b="0" i="0" lang="en-US" sz="1350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Dzieci co tydzień losują partnera do zadań. Uczą się współpracować z każdym, przełamując bariery i sympatie grupowe.</a:t>
            </a:r>
            <a:endParaRPr/>
          </a:p>
        </p:txBody>
      </p:sp>
      <p:sp>
        <p:nvSpPr>
          <p:cNvPr id="250" name="Google Shape;250;p21"/>
          <p:cNvSpPr txBox="1"/>
          <p:nvPr/>
        </p:nvSpPr>
        <p:spPr>
          <a:xfrm>
            <a:off x="1095375" y="4448175"/>
            <a:ext cx="4786312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1B4B"/>
                </a:solidFill>
                <a:latin typeface="Lato"/>
                <a:ea typeface="Lato"/>
                <a:cs typeface="Lato"/>
                <a:sym typeface="Lato"/>
              </a:rPr>
              <a:t>Uczenie się od siebie:</a:t>
            </a:r>
            <a:r>
              <a:rPr b="0" i="0" lang="en-US" sz="1350" u="none" cap="none" strike="noStrike">
                <a:solidFill>
                  <a:srgbClr val="312E81"/>
                </a:solidFill>
                <a:latin typeface="Lato"/>
                <a:ea typeface="Lato"/>
                <a:cs typeface="Lato"/>
                <a:sym typeface="Lato"/>
              </a:rPr>
              <a:t> Dzieci są odpowiedzialne za wspólne wykonanie zadania, wspierając się w trudniejszych etapach pracy.</a:t>
            </a:r>
            <a:endParaRPr/>
          </a:p>
        </p:txBody>
      </p:sp>
      <p:pic>
        <p:nvPicPr>
          <p:cNvPr descr="image.png" id="251" name="Google Shape;251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4375" y="356711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2" name="Google Shape;252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14375" y="4481512"/>
            <a:ext cx="20955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1"/>
          <p:cNvSpPr txBox="1"/>
          <p:nvPr/>
        </p:nvSpPr>
        <p:spPr>
          <a:xfrm>
            <a:off x="809625" y="2095500"/>
            <a:ext cx="11251406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E1B4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Rotacyjne Pary i Współpraca</a:t>
            </a:r>
            <a:endParaRPr/>
          </a:p>
        </p:txBody>
      </p:sp>
      <p:sp>
        <p:nvSpPr>
          <p:cNvPr id="254" name="Google Shape;254;p21"/>
          <p:cNvSpPr/>
          <p:nvPr/>
        </p:nvSpPr>
        <p:spPr>
          <a:xfrm>
            <a:off x="666750" y="2095500"/>
            <a:ext cx="57150" cy="523875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55" name="Google Shape;255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324600" y="2705100"/>
            <a:ext cx="5257799" cy="35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