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Playpen Sans" charset="1" panose="00000000000000000000"/>
      <p:regular r:id="rId16"/>
    </p:embeddedFont>
    <p:embeddedFont>
      <p:font typeface="Playpen Sans Bold" charset="1" panose="00000000000000000000"/>
      <p:regular r:id="rId17"/>
    </p:embeddedFont>
    <p:embeddedFont>
      <p:font typeface="Sniglet" charset="1" panose="0407050503010002000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1.svg" Type="http://schemas.openxmlformats.org/officeDocument/2006/relationships/image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55.jpeg" Type="http://schemas.openxmlformats.org/officeDocument/2006/relationships/image"/><Relationship Id="rId5" Target="../media/image56.png" Type="http://schemas.openxmlformats.org/officeDocument/2006/relationships/image"/><Relationship Id="rId6" Target="../media/image57.svg" Type="http://schemas.openxmlformats.org/officeDocument/2006/relationships/image"/><Relationship Id="rId7" Target="../media/image58.png" Type="http://schemas.openxmlformats.org/officeDocument/2006/relationships/image"/><Relationship Id="rId8" Target="../media/image59.svg" Type="http://schemas.openxmlformats.org/officeDocument/2006/relationships/image"/><Relationship Id="rId9" Target="../media/image60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svg" Type="http://schemas.openxmlformats.org/officeDocument/2006/relationships/image"/><Relationship Id="rId2" Target="../media/image2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Relationship Id="rId7" Target="../media/image9.jpeg" Type="http://schemas.openxmlformats.org/officeDocument/2006/relationships/image"/><Relationship Id="rId8" Target="../media/image10.png" Type="http://schemas.openxmlformats.org/officeDocument/2006/relationships/image"/><Relationship Id="rId9" Target="../media/image11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.png" Type="http://schemas.openxmlformats.org/officeDocument/2006/relationships/image"/><Relationship Id="rId11" Target="../media/image4.svg" Type="http://schemas.openxmlformats.org/officeDocument/2006/relationships/image"/><Relationship Id="rId12" Target="../media/image20.png" Type="http://schemas.openxmlformats.org/officeDocument/2006/relationships/image"/><Relationship Id="rId13" Target="../media/image21.svg" Type="http://schemas.openxmlformats.org/officeDocument/2006/relationships/image"/><Relationship Id="rId14" Target="../media/image22.png" Type="http://schemas.openxmlformats.org/officeDocument/2006/relationships/image"/><Relationship Id="rId15" Target="../media/image23.svg" Type="http://schemas.openxmlformats.org/officeDocument/2006/relationships/image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14.jpeg" Type="http://schemas.openxmlformats.org/officeDocument/2006/relationships/image"/><Relationship Id="rId5" Target="../media/image15.png" Type="http://schemas.openxmlformats.org/officeDocument/2006/relationships/image"/><Relationship Id="rId6" Target="../media/image16.png" Type="http://schemas.openxmlformats.org/officeDocument/2006/relationships/image"/><Relationship Id="rId7" Target="../media/image17.svg" Type="http://schemas.openxmlformats.org/officeDocument/2006/relationships/image"/><Relationship Id="rId8" Target="../media/image18.png" Type="http://schemas.openxmlformats.org/officeDocument/2006/relationships/image"/><Relationship Id="rId9" Target="../media/image19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.png" Type="http://schemas.openxmlformats.org/officeDocument/2006/relationships/image"/><Relationship Id="rId11" Target="../media/image6.svg" Type="http://schemas.openxmlformats.org/officeDocument/2006/relationships/image"/><Relationship Id="rId2" Target="../media/image24.png" Type="http://schemas.openxmlformats.org/officeDocument/2006/relationships/image"/><Relationship Id="rId3" Target="../media/image25.svg" Type="http://schemas.openxmlformats.org/officeDocument/2006/relationships/image"/><Relationship Id="rId4" Target="../media/image26.jpeg" Type="http://schemas.openxmlformats.org/officeDocument/2006/relationships/image"/><Relationship Id="rId5" Target="../media/image27.jpeg" Type="http://schemas.openxmlformats.org/officeDocument/2006/relationships/image"/><Relationship Id="rId6" Target="../media/image28.png" Type="http://schemas.openxmlformats.org/officeDocument/2006/relationships/image"/><Relationship Id="rId7" Target="../media/image29.svg" Type="http://schemas.openxmlformats.org/officeDocument/2006/relationships/image"/><Relationship Id="rId8" Target="../media/image30.png" Type="http://schemas.openxmlformats.org/officeDocument/2006/relationships/image"/><Relationship Id="rId9" Target="../media/image31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.png" Type="http://schemas.openxmlformats.org/officeDocument/2006/relationships/image"/><Relationship Id="rId11" Target="../media/image6.svg" Type="http://schemas.openxmlformats.org/officeDocument/2006/relationships/image"/><Relationship Id="rId2" Target="../media/image24.png" Type="http://schemas.openxmlformats.org/officeDocument/2006/relationships/image"/><Relationship Id="rId3" Target="../media/image25.svg" Type="http://schemas.openxmlformats.org/officeDocument/2006/relationships/image"/><Relationship Id="rId4" Target="../media/image32.jpeg" Type="http://schemas.openxmlformats.org/officeDocument/2006/relationships/image"/><Relationship Id="rId5" Target="../media/image33.jpeg" Type="http://schemas.openxmlformats.org/officeDocument/2006/relationships/image"/><Relationship Id="rId6" Target="../media/image28.png" Type="http://schemas.openxmlformats.org/officeDocument/2006/relationships/image"/><Relationship Id="rId7" Target="../media/image29.svg" Type="http://schemas.openxmlformats.org/officeDocument/2006/relationships/image"/><Relationship Id="rId8" Target="../media/image30.png" Type="http://schemas.openxmlformats.org/officeDocument/2006/relationships/image"/><Relationship Id="rId9" Target="../media/image31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png" Type="http://schemas.openxmlformats.org/officeDocument/2006/relationships/image"/><Relationship Id="rId3" Target="../media/image35.jpeg" Type="http://schemas.openxmlformats.org/officeDocument/2006/relationships/image"/><Relationship Id="rId4" Target="../media/image36.jpeg" Type="http://schemas.openxmlformats.org/officeDocument/2006/relationships/image"/><Relationship Id="rId5" Target="../media/image37.png" Type="http://schemas.openxmlformats.org/officeDocument/2006/relationships/image"/><Relationship Id="rId6" Target="../media/image38.png" Type="http://schemas.openxmlformats.org/officeDocument/2006/relationships/image"/><Relationship Id="rId7" Target="../media/image39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.png" Type="http://schemas.openxmlformats.org/officeDocument/2006/relationships/image"/><Relationship Id="rId11" Target="../media/image6.svg" Type="http://schemas.openxmlformats.org/officeDocument/2006/relationships/image"/><Relationship Id="rId2" Target="../media/image24.png" Type="http://schemas.openxmlformats.org/officeDocument/2006/relationships/image"/><Relationship Id="rId3" Target="../media/image25.svg" Type="http://schemas.openxmlformats.org/officeDocument/2006/relationships/image"/><Relationship Id="rId4" Target="../media/image40.jpeg" Type="http://schemas.openxmlformats.org/officeDocument/2006/relationships/image"/><Relationship Id="rId5" Target="../media/image41.jpeg" Type="http://schemas.openxmlformats.org/officeDocument/2006/relationships/image"/><Relationship Id="rId6" Target="../media/image28.png" Type="http://schemas.openxmlformats.org/officeDocument/2006/relationships/image"/><Relationship Id="rId7" Target="../media/image29.svg" Type="http://schemas.openxmlformats.org/officeDocument/2006/relationships/image"/><Relationship Id="rId8" Target="../media/image30.png" Type="http://schemas.openxmlformats.org/officeDocument/2006/relationships/image"/><Relationship Id="rId9" Target="../media/image31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2.jpeg" Type="http://schemas.openxmlformats.org/officeDocument/2006/relationships/image"/><Relationship Id="rId3" Target="../media/image43.png" Type="http://schemas.openxmlformats.org/officeDocument/2006/relationships/image"/><Relationship Id="rId4" Target="../media/image44.svg" Type="http://schemas.openxmlformats.org/officeDocument/2006/relationships/image"/><Relationship Id="rId5" Target="../media/image45.png" Type="http://schemas.openxmlformats.org/officeDocument/2006/relationships/image"/><Relationship Id="rId6" Target="../media/image46.svg" Type="http://schemas.openxmlformats.org/officeDocument/2006/relationships/image"/><Relationship Id="rId7" Target="../media/image5.png" Type="http://schemas.openxmlformats.org/officeDocument/2006/relationships/image"/><Relationship Id="rId8" Target="../media/image6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1.svg" Type="http://schemas.openxmlformats.org/officeDocument/2006/relationships/image"/><Relationship Id="rId11" Target="../media/image52.png" Type="http://schemas.openxmlformats.org/officeDocument/2006/relationships/image"/><Relationship Id="rId12" Target="../media/image53.svg" Type="http://schemas.openxmlformats.org/officeDocument/2006/relationships/image"/><Relationship Id="rId13" Target="../media/image54.png" Type="http://schemas.openxmlformats.org/officeDocument/2006/relationships/image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47.png" Type="http://schemas.openxmlformats.org/officeDocument/2006/relationships/image"/><Relationship Id="rId5" Target="../media/image48.svg" Type="http://schemas.openxmlformats.org/officeDocument/2006/relationships/image"/><Relationship Id="rId6" Target="../media/image49.jpeg" Type="http://schemas.openxmlformats.org/officeDocument/2006/relationships/image"/><Relationship Id="rId7" Target="../media/image45.png" Type="http://schemas.openxmlformats.org/officeDocument/2006/relationships/image"/><Relationship Id="rId8" Target="../media/image46.svg" Type="http://schemas.openxmlformats.org/officeDocument/2006/relationships/image"/><Relationship Id="rId9" Target="../media/image50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14834" y="5162222"/>
            <a:ext cx="18917669" cy="7401538"/>
          </a:xfrm>
          <a:custGeom>
            <a:avLst/>
            <a:gdLst/>
            <a:ahLst/>
            <a:cxnLst/>
            <a:rect r="r" b="b" t="t" l="l"/>
            <a:pathLst>
              <a:path h="7401538" w="18917669">
                <a:moveTo>
                  <a:pt x="0" y="0"/>
                </a:moveTo>
                <a:lnTo>
                  <a:pt x="18917668" y="0"/>
                </a:lnTo>
                <a:lnTo>
                  <a:pt x="18917668" y="7401538"/>
                </a:lnTo>
                <a:lnTo>
                  <a:pt x="0" y="74015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512259" y="-843337"/>
            <a:ext cx="3192817" cy="3061113"/>
          </a:xfrm>
          <a:custGeom>
            <a:avLst/>
            <a:gdLst/>
            <a:ahLst/>
            <a:cxnLst/>
            <a:rect r="r" b="b" t="t" l="l"/>
            <a:pathLst>
              <a:path h="3061113" w="3192817">
                <a:moveTo>
                  <a:pt x="0" y="0"/>
                </a:moveTo>
                <a:lnTo>
                  <a:pt x="3192817" y="0"/>
                </a:lnTo>
                <a:lnTo>
                  <a:pt x="3192817" y="3061113"/>
                </a:lnTo>
                <a:lnTo>
                  <a:pt x="0" y="30611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1594602" y="1028700"/>
            <a:ext cx="3189204" cy="1845752"/>
          </a:xfrm>
          <a:custGeom>
            <a:avLst/>
            <a:gdLst/>
            <a:ahLst/>
            <a:cxnLst/>
            <a:rect r="r" b="b" t="t" l="l"/>
            <a:pathLst>
              <a:path h="1845752" w="3189204">
                <a:moveTo>
                  <a:pt x="3189204" y="0"/>
                </a:moveTo>
                <a:lnTo>
                  <a:pt x="0" y="0"/>
                </a:lnTo>
                <a:lnTo>
                  <a:pt x="0" y="1845752"/>
                </a:lnTo>
                <a:lnTo>
                  <a:pt x="3189204" y="1845752"/>
                </a:lnTo>
                <a:lnTo>
                  <a:pt x="3189204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773027" y="2487158"/>
            <a:ext cx="13717131" cy="13776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48"/>
              </a:lnSpc>
            </a:pPr>
            <a:r>
              <a:rPr lang="en-US" sz="3963">
                <a:solidFill>
                  <a:srgbClr val="5D69B4"/>
                </a:solidFill>
                <a:latin typeface="Playpen Sans"/>
                <a:ea typeface="Playpen Sans"/>
                <a:cs typeface="Playpen Sans"/>
                <a:sym typeface="Playpen Sans"/>
              </a:rPr>
              <a:t>Rozwój kompetencji językowych na podstawie programów własnych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783806" y="4055591"/>
            <a:ext cx="9918611" cy="288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11"/>
              </a:lnSpc>
              <a:spcBef>
                <a:spcPct val="0"/>
              </a:spcBef>
            </a:pPr>
            <a:r>
              <a:rPr lang="en-US" b="true" sz="1650">
                <a:solidFill>
                  <a:srgbClr val="5D69B4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English is Fun • Play with English • Seasons in English • Hello Sunshine • English Adventures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92653" y="2753443"/>
            <a:ext cx="9172308" cy="19314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4537"/>
              </a:lnSpc>
            </a:pPr>
            <a:r>
              <a:rPr lang="en-US" b="true" sz="14834">
                <a:solidFill>
                  <a:srgbClr val="FC7A58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Dziękuję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6889749" y="7886608"/>
            <a:ext cx="8259414" cy="4800784"/>
          </a:xfrm>
          <a:custGeom>
            <a:avLst/>
            <a:gdLst/>
            <a:ahLst/>
            <a:cxnLst/>
            <a:rect r="r" b="b" t="t" l="l"/>
            <a:pathLst>
              <a:path h="4800784" w="8259414">
                <a:moveTo>
                  <a:pt x="0" y="0"/>
                </a:moveTo>
                <a:lnTo>
                  <a:pt x="8259414" y="0"/>
                </a:lnTo>
                <a:lnTo>
                  <a:pt x="8259414" y="4800784"/>
                </a:lnTo>
                <a:lnTo>
                  <a:pt x="0" y="4800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0549468" y="-397898"/>
            <a:ext cx="11354954" cy="11354954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16747" t="0" r="-16747" b="0"/>
              </a:stretch>
            </a:blipFill>
            <a:ln w="95250" cap="sq">
              <a:solidFill>
                <a:srgbClr val="5D69B4"/>
              </a:solidFill>
              <a:prstDash val="solid"/>
              <a:miter/>
            </a:ln>
          </p:spPr>
        </p:sp>
      </p:grpSp>
      <p:sp>
        <p:nvSpPr>
          <p:cNvPr name="TextBox 6" id="6"/>
          <p:cNvSpPr txBox="true"/>
          <p:nvPr/>
        </p:nvSpPr>
        <p:spPr>
          <a:xfrm rot="0">
            <a:off x="792653" y="4805101"/>
            <a:ext cx="9172308" cy="19314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4537"/>
              </a:lnSpc>
            </a:pPr>
            <a:r>
              <a:rPr lang="en-US" b="true" sz="14834">
                <a:solidFill>
                  <a:srgbClr val="5D69B4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za uwagę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-971567" y="-774078"/>
            <a:ext cx="3528441" cy="4114800"/>
          </a:xfrm>
          <a:custGeom>
            <a:avLst/>
            <a:gdLst/>
            <a:ahLst/>
            <a:cxnLst/>
            <a:rect r="r" b="b" t="t" l="l"/>
            <a:pathLst>
              <a:path h="4114800" w="3528441">
                <a:moveTo>
                  <a:pt x="0" y="0"/>
                </a:moveTo>
                <a:lnTo>
                  <a:pt x="3528441" y="0"/>
                </a:lnTo>
                <a:lnTo>
                  <a:pt x="352844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93874" y="8243241"/>
            <a:ext cx="1577629" cy="1423810"/>
          </a:xfrm>
          <a:custGeom>
            <a:avLst/>
            <a:gdLst/>
            <a:ahLst/>
            <a:cxnLst/>
            <a:rect r="r" b="b" t="t" l="l"/>
            <a:pathLst>
              <a:path h="1423810" w="1577629">
                <a:moveTo>
                  <a:pt x="0" y="0"/>
                </a:moveTo>
                <a:lnTo>
                  <a:pt x="1577629" y="0"/>
                </a:lnTo>
                <a:lnTo>
                  <a:pt x="1577629" y="1423810"/>
                </a:lnTo>
                <a:lnTo>
                  <a:pt x="0" y="142381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549468" y="7001954"/>
            <a:ext cx="1507045" cy="4114800"/>
          </a:xfrm>
          <a:custGeom>
            <a:avLst/>
            <a:gdLst/>
            <a:ahLst/>
            <a:cxnLst/>
            <a:rect r="r" b="b" t="t" l="l"/>
            <a:pathLst>
              <a:path h="4114800" w="1507045">
                <a:moveTo>
                  <a:pt x="0" y="0"/>
                </a:moveTo>
                <a:lnTo>
                  <a:pt x="1507046" y="0"/>
                </a:lnTo>
                <a:lnTo>
                  <a:pt x="15070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782125" y="1194212"/>
            <a:ext cx="1577629" cy="1423810"/>
          </a:xfrm>
          <a:custGeom>
            <a:avLst/>
            <a:gdLst/>
            <a:ahLst/>
            <a:cxnLst/>
            <a:rect r="r" b="b" t="t" l="l"/>
            <a:pathLst>
              <a:path h="1423810" w="1577629">
                <a:moveTo>
                  <a:pt x="0" y="0"/>
                </a:moveTo>
                <a:lnTo>
                  <a:pt x="1577629" y="0"/>
                </a:lnTo>
                <a:lnTo>
                  <a:pt x="1577629" y="1423811"/>
                </a:lnTo>
                <a:lnTo>
                  <a:pt x="0" y="14238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550560" y="-2126253"/>
            <a:ext cx="4737440" cy="4542021"/>
          </a:xfrm>
          <a:custGeom>
            <a:avLst/>
            <a:gdLst/>
            <a:ahLst/>
            <a:cxnLst/>
            <a:rect r="r" b="b" t="t" l="l"/>
            <a:pathLst>
              <a:path h="4542021" w="4737440">
                <a:moveTo>
                  <a:pt x="0" y="0"/>
                </a:moveTo>
                <a:lnTo>
                  <a:pt x="4737440" y="0"/>
                </a:lnTo>
                <a:lnTo>
                  <a:pt x="4737440" y="4542021"/>
                </a:lnTo>
                <a:lnTo>
                  <a:pt x="0" y="45420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917375" y="5188443"/>
            <a:ext cx="14003809" cy="8139714"/>
          </a:xfrm>
          <a:custGeom>
            <a:avLst/>
            <a:gdLst/>
            <a:ahLst/>
            <a:cxnLst/>
            <a:rect r="r" b="b" t="t" l="l"/>
            <a:pathLst>
              <a:path h="8139714" w="14003809">
                <a:moveTo>
                  <a:pt x="0" y="0"/>
                </a:moveTo>
                <a:lnTo>
                  <a:pt x="14003809" y="0"/>
                </a:lnTo>
                <a:lnTo>
                  <a:pt x="14003809" y="8139714"/>
                </a:lnTo>
                <a:lnTo>
                  <a:pt x="0" y="81397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911636" y="1714016"/>
            <a:ext cx="6347664" cy="6858969"/>
          </a:xfrm>
          <a:custGeom>
            <a:avLst/>
            <a:gdLst/>
            <a:ahLst/>
            <a:cxnLst/>
            <a:rect r="r" b="b" t="t" l="l"/>
            <a:pathLst>
              <a:path h="6858969" w="6347664">
                <a:moveTo>
                  <a:pt x="0" y="0"/>
                </a:moveTo>
                <a:lnTo>
                  <a:pt x="6347664" y="0"/>
                </a:lnTo>
                <a:lnTo>
                  <a:pt x="6347664" y="6858968"/>
                </a:lnTo>
                <a:lnTo>
                  <a:pt x="0" y="68589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662266" y="2969618"/>
            <a:ext cx="9915263" cy="665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20"/>
              </a:lnSpc>
            </a:pPr>
            <a:r>
              <a:rPr lang="en-US" b="true" sz="2673">
                <a:solidFill>
                  <a:srgbClr val="FC7A58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Cele i znaczenie</a:t>
            </a:r>
          </a:p>
          <a:p>
            <a:pPr algn="l" marL="0" indent="0" lvl="0">
              <a:lnSpc>
                <a:spcPts val="2620"/>
              </a:lnSpc>
            </a:pPr>
            <a:r>
              <a:rPr lang="en-US" b="true" sz="2673">
                <a:solidFill>
                  <a:srgbClr val="FC7A58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programów językowych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1854436" y="2912468"/>
            <a:ext cx="4462065" cy="4462065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5139" t="0" r="-28193" b="0"/>
              </a:stretch>
            </a:blipFill>
            <a:ln w="95250" cap="sq">
              <a:solidFill>
                <a:srgbClr val="5D69B4"/>
              </a:solidFill>
              <a:prstDash val="solid"/>
              <a:miter/>
            </a:ln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-659763" y="4288432"/>
            <a:ext cx="3896201" cy="6172200"/>
          </a:xfrm>
          <a:custGeom>
            <a:avLst/>
            <a:gdLst/>
            <a:ahLst/>
            <a:cxnLst/>
            <a:rect r="r" b="b" t="t" l="l"/>
            <a:pathLst>
              <a:path h="6172200" w="3896201">
                <a:moveTo>
                  <a:pt x="0" y="0"/>
                </a:moveTo>
                <a:lnTo>
                  <a:pt x="3896201" y="0"/>
                </a:lnTo>
                <a:lnTo>
                  <a:pt x="3896201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888203" y="9258300"/>
            <a:ext cx="2282544" cy="1032851"/>
          </a:xfrm>
          <a:custGeom>
            <a:avLst/>
            <a:gdLst/>
            <a:ahLst/>
            <a:cxnLst/>
            <a:rect r="r" b="b" t="t" l="l"/>
            <a:pathLst>
              <a:path h="1032851" w="2282544">
                <a:moveTo>
                  <a:pt x="0" y="0"/>
                </a:moveTo>
                <a:lnTo>
                  <a:pt x="2282544" y="0"/>
                </a:lnTo>
                <a:lnTo>
                  <a:pt x="2282544" y="1032851"/>
                </a:lnTo>
                <a:lnTo>
                  <a:pt x="0" y="103285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5638800" y="9258300"/>
            <a:ext cx="2282544" cy="1032851"/>
          </a:xfrm>
          <a:custGeom>
            <a:avLst/>
            <a:gdLst/>
            <a:ahLst/>
            <a:cxnLst/>
            <a:rect r="r" b="b" t="t" l="l"/>
            <a:pathLst>
              <a:path h="1032851" w="2282544">
                <a:moveTo>
                  <a:pt x="0" y="0"/>
                </a:moveTo>
                <a:lnTo>
                  <a:pt x="2282544" y="0"/>
                </a:lnTo>
                <a:lnTo>
                  <a:pt x="2282544" y="1032851"/>
                </a:lnTo>
                <a:lnTo>
                  <a:pt x="0" y="103285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2662266" y="4250332"/>
            <a:ext cx="7028847" cy="245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800"/>
              </a:lnSpc>
            </a:pPr>
            <a:r>
              <a:rPr lang="en-US" sz="2000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Nasze programy własne wprowadzają dzieci przedszkolne w świat języka angielskiego poprzez zabawę i kulturę. Cele programów:</a:t>
            </a:r>
          </a:p>
          <a:p>
            <a:pPr algn="just" marL="0" indent="0" lvl="0">
              <a:lnSpc>
                <a:spcPts val="2800"/>
              </a:lnSpc>
            </a:pPr>
            <a:r>
              <a:rPr lang="en-US" sz="2000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• Rozwijanie kompetencji językowych i komunikacyjnych</a:t>
            </a:r>
          </a:p>
          <a:p>
            <a:pPr algn="just" marL="0" indent="0" lvl="0">
              <a:lnSpc>
                <a:spcPts val="2800"/>
              </a:lnSpc>
            </a:pPr>
            <a:r>
              <a:rPr lang="en-US" sz="2000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• Poszerzanie słownictwa w naturalny, radosny sposób</a:t>
            </a:r>
          </a:p>
          <a:p>
            <a:pPr algn="just" marL="0" indent="0" lvl="0">
              <a:lnSpc>
                <a:spcPts val="2800"/>
              </a:lnSpc>
            </a:pPr>
            <a:r>
              <a:rPr lang="en-US" sz="2000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• Stymulowanie ciekawości kulturowej i otwartości</a:t>
            </a:r>
          </a:p>
          <a:p>
            <a:pPr algn="just" marL="0" indent="0" lvl="0">
              <a:lnSpc>
                <a:spcPts val="2800"/>
              </a:lnSpc>
            </a:pPr>
            <a:r>
              <a:rPr lang="en-US" sz="2000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• Wykorzystanie korzyści wczesnej nauki języka obcego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662266" y="2219235"/>
            <a:ext cx="3781607" cy="45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30"/>
              </a:lnSpc>
            </a:pPr>
            <a:r>
              <a:rPr lang="en-US" b="true" sz="3500">
                <a:solidFill>
                  <a:srgbClr val="5D69B4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Wprowadzenie: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8562969">
            <a:off x="-5894304" y="1660870"/>
            <a:ext cx="14003809" cy="8139714"/>
          </a:xfrm>
          <a:custGeom>
            <a:avLst/>
            <a:gdLst/>
            <a:ahLst/>
            <a:cxnLst/>
            <a:rect r="r" b="b" t="t" l="l"/>
            <a:pathLst>
              <a:path h="8139714" w="14003809">
                <a:moveTo>
                  <a:pt x="0" y="0"/>
                </a:moveTo>
                <a:lnTo>
                  <a:pt x="14003810" y="0"/>
                </a:lnTo>
                <a:lnTo>
                  <a:pt x="14003810" y="8139714"/>
                </a:lnTo>
                <a:lnTo>
                  <a:pt x="0" y="81397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950963" y="-1346805"/>
            <a:ext cx="7125217" cy="7125217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16747" r="0" b="-16747"/>
              </a:stretch>
            </a:blipFill>
            <a:ln w="95250" cap="sq">
              <a:solidFill>
                <a:srgbClr val="5D69B4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2410363" y="4342854"/>
            <a:ext cx="3763891" cy="3763891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  <a:ln w="95250" cap="sq">
              <a:solidFill>
                <a:srgbClr val="FE977C"/>
              </a:solidFill>
              <a:prstDash val="solid"/>
              <a:miter/>
            </a:ln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5103539" y="909240"/>
            <a:ext cx="2517765" cy="2055411"/>
          </a:xfrm>
          <a:custGeom>
            <a:avLst/>
            <a:gdLst/>
            <a:ahLst/>
            <a:cxnLst/>
            <a:rect r="r" b="b" t="t" l="l"/>
            <a:pathLst>
              <a:path h="2055411" w="2517765">
                <a:moveTo>
                  <a:pt x="0" y="0"/>
                </a:moveTo>
                <a:lnTo>
                  <a:pt x="2517765" y="0"/>
                </a:lnTo>
                <a:lnTo>
                  <a:pt x="2517765" y="2055412"/>
                </a:lnTo>
                <a:lnTo>
                  <a:pt x="0" y="205541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1293472">
            <a:off x="4454915" y="7698155"/>
            <a:ext cx="1297248" cy="400968"/>
          </a:xfrm>
          <a:custGeom>
            <a:avLst/>
            <a:gdLst/>
            <a:ahLst/>
            <a:cxnLst/>
            <a:rect r="r" b="b" t="t" l="l"/>
            <a:pathLst>
              <a:path h="400968" w="1297248">
                <a:moveTo>
                  <a:pt x="0" y="0"/>
                </a:moveTo>
                <a:lnTo>
                  <a:pt x="1297248" y="0"/>
                </a:lnTo>
                <a:lnTo>
                  <a:pt x="1297248" y="400968"/>
                </a:lnTo>
                <a:lnTo>
                  <a:pt x="0" y="4009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2486772">
            <a:off x="2453318" y="4799667"/>
            <a:ext cx="1297248" cy="400968"/>
          </a:xfrm>
          <a:custGeom>
            <a:avLst/>
            <a:gdLst/>
            <a:ahLst/>
            <a:cxnLst/>
            <a:rect r="r" b="b" t="t" l="l"/>
            <a:pathLst>
              <a:path h="400968" w="1297248">
                <a:moveTo>
                  <a:pt x="0" y="0"/>
                </a:moveTo>
                <a:lnTo>
                  <a:pt x="1297249" y="0"/>
                </a:lnTo>
                <a:lnTo>
                  <a:pt x="1297249" y="400968"/>
                </a:lnTo>
                <a:lnTo>
                  <a:pt x="0" y="4009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724065" y="677621"/>
            <a:ext cx="4535235" cy="2624767"/>
          </a:xfrm>
          <a:custGeom>
            <a:avLst/>
            <a:gdLst/>
            <a:ahLst/>
            <a:cxnLst/>
            <a:rect r="r" b="b" t="t" l="l"/>
            <a:pathLst>
              <a:path h="2624767" w="4535235">
                <a:moveTo>
                  <a:pt x="0" y="0"/>
                </a:moveTo>
                <a:lnTo>
                  <a:pt x="4535235" y="0"/>
                </a:lnTo>
                <a:lnTo>
                  <a:pt x="4535235" y="2624767"/>
                </a:lnTo>
                <a:lnTo>
                  <a:pt x="0" y="262476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true" flipV="false" rot="-2493151">
            <a:off x="631245" y="6642889"/>
            <a:ext cx="1220622" cy="1256754"/>
          </a:xfrm>
          <a:custGeom>
            <a:avLst/>
            <a:gdLst/>
            <a:ahLst/>
            <a:cxnLst/>
            <a:rect r="r" b="b" t="t" l="l"/>
            <a:pathLst>
              <a:path h="1256754" w="1220622">
                <a:moveTo>
                  <a:pt x="1220622" y="0"/>
                </a:moveTo>
                <a:lnTo>
                  <a:pt x="0" y="0"/>
                </a:lnTo>
                <a:lnTo>
                  <a:pt x="0" y="1256754"/>
                </a:lnTo>
                <a:lnTo>
                  <a:pt x="1220622" y="1256754"/>
                </a:lnTo>
                <a:lnTo>
                  <a:pt x="1220622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5745213" y="8323430"/>
            <a:ext cx="1876091" cy="2220226"/>
          </a:xfrm>
          <a:custGeom>
            <a:avLst/>
            <a:gdLst/>
            <a:ahLst/>
            <a:cxnLst/>
            <a:rect r="r" b="b" t="t" l="l"/>
            <a:pathLst>
              <a:path h="2220226" w="1876091">
                <a:moveTo>
                  <a:pt x="0" y="0"/>
                </a:moveTo>
                <a:lnTo>
                  <a:pt x="1876091" y="0"/>
                </a:lnTo>
                <a:lnTo>
                  <a:pt x="1876091" y="2220226"/>
                </a:lnTo>
                <a:lnTo>
                  <a:pt x="0" y="222022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7390717" y="3407163"/>
            <a:ext cx="10666696" cy="666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10"/>
              </a:lnSpc>
            </a:pPr>
            <a:r>
              <a:rPr lang="en-US" b="true" sz="5112">
                <a:solidFill>
                  <a:srgbClr val="FC7A58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Przegląd programów własnych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7343842" y="5007711"/>
            <a:ext cx="10713572" cy="2945182"/>
            <a:chOff x="0" y="0"/>
            <a:chExt cx="14284762" cy="3926910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-57150"/>
              <a:ext cx="2975795" cy="5906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 marL="0" indent="0" lvl="0">
                <a:lnSpc>
                  <a:spcPts val="3738"/>
                </a:lnSpc>
              </a:pPr>
              <a:r>
                <a:rPr lang="en-US" sz="2670">
                  <a:solidFill>
                    <a:srgbClr val="5D69B4"/>
                  </a:solidFill>
                  <a:latin typeface="Sniglet"/>
                  <a:ea typeface="Sniglet"/>
                  <a:cs typeface="Sniglet"/>
                  <a:sym typeface="Sniglet"/>
                </a:rPr>
                <a:t>English is Fun: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3583655" y="-47625"/>
              <a:ext cx="10446415" cy="5471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>
                  <a:solidFill>
                    <a:srgbClr val="5D69B4"/>
                  </a:solidFill>
                  <a:latin typeface="Sniglet"/>
                  <a:ea typeface="Sniglet"/>
                  <a:cs typeface="Sniglet"/>
                  <a:sym typeface="Sniglet"/>
                </a:rPr>
                <a:t>Pierwsze kroki w języku angielskim poprzez zabawę.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890529"/>
              <a:ext cx="3583655" cy="5906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 marL="0" indent="0" lvl="0">
                <a:lnSpc>
                  <a:spcPts val="3738"/>
                </a:lnSpc>
                <a:spcBef>
                  <a:spcPct val="0"/>
                </a:spcBef>
              </a:pPr>
              <a:r>
                <a:rPr lang="en-US" sz="2670" strike="noStrike" u="none">
                  <a:solidFill>
                    <a:srgbClr val="FC7A58"/>
                  </a:solidFill>
                  <a:latin typeface="Sniglet"/>
                  <a:ea typeface="Sniglet"/>
                  <a:cs typeface="Sniglet"/>
                  <a:sym typeface="Sniglet"/>
                </a:rPr>
                <a:t>Play with English: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3583655" y="890529"/>
              <a:ext cx="7432280" cy="556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 marL="0" indent="0" lvl="0">
                <a:lnSpc>
                  <a:spcPts val="3500"/>
                </a:lnSpc>
                <a:spcBef>
                  <a:spcPct val="0"/>
                </a:spcBef>
              </a:pPr>
              <a:r>
                <a:rPr lang="en-US" sz="2500">
                  <a:solidFill>
                    <a:srgbClr val="5D69B4"/>
                  </a:solidFill>
                  <a:latin typeface="Sniglet"/>
                  <a:ea typeface="Sniglet"/>
                  <a:cs typeface="Sniglet"/>
                  <a:sym typeface="Sniglet"/>
                </a:rPr>
                <a:t>Aktywne metody nauki i interakcja.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1838599"/>
              <a:ext cx="3583655" cy="556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 marL="0" indent="0" lvl="0">
                <a:lnSpc>
                  <a:spcPts val="3500"/>
                </a:lnSpc>
              </a:pPr>
              <a:r>
                <a:rPr lang="en-US" sz="2500">
                  <a:solidFill>
                    <a:srgbClr val="5D69B4"/>
                  </a:solidFill>
                  <a:latin typeface="Sniglet"/>
                  <a:ea typeface="Sniglet"/>
                  <a:cs typeface="Sniglet"/>
                  <a:sym typeface="Sniglet"/>
                </a:rPr>
                <a:t>Seasons in English: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3583655" y="1860612"/>
              <a:ext cx="9840849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>
                  <a:solidFill>
                    <a:srgbClr val="5D69B4"/>
                  </a:solidFill>
                  <a:latin typeface="Sniglet"/>
                  <a:ea typeface="Sniglet"/>
                  <a:cs typeface="Sniglet"/>
                  <a:sym typeface="Sniglet"/>
                </a:rPr>
                <a:t>Poznawanie pór roku i słownictwa tematycznego.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3583655" y="2786026"/>
              <a:ext cx="10701107" cy="11408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 marL="0" indent="0" lvl="0">
                <a:lnSpc>
                  <a:spcPts val="3500"/>
                </a:lnSpc>
              </a:pPr>
              <a:r>
                <a:rPr lang="en-US" sz="2500">
                  <a:solidFill>
                    <a:srgbClr val="5D69B4"/>
                  </a:solidFill>
                  <a:latin typeface="Sniglet"/>
                  <a:ea typeface="Sniglet"/>
                  <a:cs typeface="Sniglet"/>
                  <a:sym typeface="Sniglet"/>
                </a:rPr>
                <a:t>Wprowadzenie do kultury Wielkiej Brytanii i codziennego języka.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2786669"/>
              <a:ext cx="2975795" cy="556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 marL="0" indent="0" lvl="0">
                <a:lnSpc>
                  <a:spcPts val="3500"/>
                </a:lnSpc>
              </a:pPr>
              <a:r>
                <a:rPr lang="en-US" sz="2500">
                  <a:solidFill>
                    <a:srgbClr val="FC7A58"/>
                  </a:solidFill>
                  <a:latin typeface="Sniglet"/>
                  <a:ea typeface="Sniglet"/>
                  <a:cs typeface="Sniglet"/>
                  <a:sym typeface="Sniglet"/>
                </a:rPr>
                <a:t>Hello Sunshine: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677841" y="3296834"/>
            <a:ext cx="4421280" cy="6990166"/>
          </a:xfrm>
          <a:custGeom>
            <a:avLst/>
            <a:gdLst/>
            <a:ahLst/>
            <a:cxnLst/>
            <a:rect r="r" b="b" t="t" l="l"/>
            <a:pathLst>
              <a:path h="6990166" w="4421280">
                <a:moveTo>
                  <a:pt x="0" y="0"/>
                </a:moveTo>
                <a:lnTo>
                  <a:pt x="4421280" y="0"/>
                </a:lnTo>
                <a:lnTo>
                  <a:pt x="4421280" y="6990166"/>
                </a:lnTo>
                <a:lnTo>
                  <a:pt x="0" y="69901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334642" y="1010187"/>
            <a:ext cx="3758101" cy="3758101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3656" r="0" b="-29838"/>
              </a:stretch>
            </a:blipFill>
            <a:ln w="95250" cap="sq">
              <a:solidFill>
                <a:srgbClr val="FE977C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2334642" y="5123554"/>
            <a:ext cx="3758101" cy="3758101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16747" t="0" r="-16747" b="0"/>
              </a:stretch>
            </a:blipFill>
            <a:ln w="95250" cap="sq">
              <a:solidFill>
                <a:srgbClr val="5D69B4"/>
              </a:solidFill>
              <a:prstDash val="solid"/>
              <a:miter/>
            </a:ln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6862105" y="5123554"/>
            <a:ext cx="2249415" cy="2224109"/>
          </a:xfrm>
          <a:custGeom>
            <a:avLst/>
            <a:gdLst/>
            <a:ahLst/>
            <a:cxnLst/>
            <a:rect r="r" b="b" t="t" l="l"/>
            <a:pathLst>
              <a:path h="2224109" w="2249415">
                <a:moveTo>
                  <a:pt x="0" y="0"/>
                </a:moveTo>
                <a:lnTo>
                  <a:pt x="2249415" y="0"/>
                </a:lnTo>
                <a:lnTo>
                  <a:pt x="2249415" y="2224109"/>
                </a:lnTo>
                <a:lnTo>
                  <a:pt x="0" y="22241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116093" y="7745454"/>
            <a:ext cx="3027907" cy="1616145"/>
          </a:xfrm>
          <a:custGeom>
            <a:avLst/>
            <a:gdLst/>
            <a:ahLst/>
            <a:cxnLst/>
            <a:rect r="r" b="b" t="t" l="l"/>
            <a:pathLst>
              <a:path h="1616145" w="3027907">
                <a:moveTo>
                  <a:pt x="0" y="0"/>
                </a:moveTo>
                <a:lnTo>
                  <a:pt x="3027907" y="0"/>
                </a:lnTo>
                <a:lnTo>
                  <a:pt x="3027907" y="1616145"/>
                </a:lnTo>
                <a:lnTo>
                  <a:pt x="0" y="161614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9752146" y="1961803"/>
            <a:ext cx="7693588" cy="651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814"/>
              </a:lnSpc>
            </a:pPr>
            <a:r>
              <a:rPr lang="en-US" b="true" sz="4912">
                <a:solidFill>
                  <a:srgbClr val="5D69B4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English is Fun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752146" y="3120431"/>
            <a:ext cx="4338195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200"/>
              </a:lnSpc>
            </a:pPr>
            <a:r>
              <a:rPr lang="en-US" sz="3000">
                <a:solidFill>
                  <a:srgbClr val="FC7A58"/>
                </a:solidFill>
                <a:latin typeface="Sniglet"/>
                <a:ea typeface="Sniglet"/>
                <a:cs typeface="Sniglet"/>
                <a:sym typeface="Sniglet"/>
              </a:rPr>
              <a:t>Zabawne gry i piosenki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752146" y="3801484"/>
            <a:ext cx="7507154" cy="869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51" indent="-269876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Nauka języka przez ruch, muzykę i kreatywną zabawę.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752146" y="4920688"/>
            <a:ext cx="4204017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Podstawowe słowa i zwroty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752146" y="5921967"/>
            <a:ext cx="6239807" cy="869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51" indent="-269876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Wprowadzenie do słownictwa i prostych wyrażeń w języku angielskim.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752146" y="7052388"/>
            <a:ext cx="4651279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200"/>
              </a:lnSpc>
            </a:pPr>
            <a:r>
              <a:rPr lang="en-US" sz="3000">
                <a:solidFill>
                  <a:srgbClr val="FC7A58"/>
                </a:solidFill>
                <a:latin typeface="Sniglet"/>
                <a:ea typeface="Sniglet"/>
                <a:cs typeface="Sniglet"/>
                <a:sym typeface="Sniglet"/>
              </a:rPr>
              <a:t>Pozytywne nastawienie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11568268" y="7745454"/>
            <a:ext cx="8259414" cy="4800784"/>
          </a:xfrm>
          <a:custGeom>
            <a:avLst/>
            <a:gdLst/>
            <a:ahLst/>
            <a:cxnLst/>
            <a:rect r="r" b="b" t="t" l="l"/>
            <a:pathLst>
              <a:path h="4800784" w="8259414">
                <a:moveTo>
                  <a:pt x="0" y="0"/>
                </a:moveTo>
                <a:lnTo>
                  <a:pt x="8259414" y="0"/>
                </a:lnTo>
                <a:lnTo>
                  <a:pt x="8259414" y="4800784"/>
                </a:lnTo>
                <a:lnTo>
                  <a:pt x="0" y="48007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9752146" y="7695146"/>
            <a:ext cx="5613640" cy="869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51" indent="-269876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Budowanie radości i ciekawości wobec języka angielskiego.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677841" y="3296834"/>
            <a:ext cx="4421280" cy="6990166"/>
          </a:xfrm>
          <a:custGeom>
            <a:avLst/>
            <a:gdLst/>
            <a:ahLst/>
            <a:cxnLst/>
            <a:rect r="r" b="b" t="t" l="l"/>
            <a:pathLst>
              <a:path h="6990166" w="4421280">
                <a:moveTo>
                  <a:pt x="0" y="0"/>
                </a:moveTo>
                <a:lnTo>
                  <a:pt x="4421280" y="0"/>
                </a:lnTo>
                <a:lnTo>
                  <a:pt x="4421280" y="6990166"/>
                </a:lnTo>
                <a:lnTo>
                  <a:pt x="0" y="69901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334642" y="1010187"/>
            <a:ext cx="3758101" cy="3758101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16747" r="0" b="-16747"/>
              </a:stretch>
            </a:blipFill>
            <a:ln w="95250" cap="sq">
              <a:solidFill>
                <a:srgbClr val="FE977C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2334642" y="5123554"/>
            <a:ext cx="3758101" cy="3758101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0" t="-16747" r="0" b="-16747"/>
              </a:stretch>
            </a:blipFill>
            <a:ln w="95250" cap="sq">
              <a:solidFill>
                <a:srgbClr val="5D69B4"/>
              </a:solidFill>
              <a:prstDash val="solid"/>
              <a:miter/>
            </a:ln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6862105" y="5123554"/>
            <a:ext cx="2249415" cy="2224109"/>
          </a:xfrm>
          <a:custGeom>
            <a:avLst/>
            <a:gdLst/>
            <a:ahLst/>
            <a:cxnLst/>
            <a:rect r="r" b="b" t="t" l="l"/>
            <a:pathLst>
              <a:path h="2224109" w="2249415">
                <a:moveTo>
                  <a:pt x="0" y="0"/>
                </a:moveTo>
                <a:lnTo>
                  <a:pt x="2249415" y="0"/>
                </a:lnTo>
                <a:lnTo>
                  <a:pt x="2249415" y="2224109"/>
                </a:lnTo>
                <a:lnTo>
                  <a:pt x="0" y="22241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116093" y="7745454"/>
            <a:ext cx="3027907" cy="1616145"/>
          </a:xfrm>
          <a:custGeom>
            <a:avLst/>
            <a:gdLst/>
            <a:ahLst/>
            <a:cxnLst/>
            <a:rect r="r" b="b" t="t" l="l"/>
            <a:pathLst>
              <a:path h="1616145" w="3027907">
                <a:moveTo>
                  <a:pt x="0" y="0"/>
                </a:moveTo>
                <a:lnTo>
                  <a:pt x="3027907" y="0"/>
                </a:lnTo>
                <a:lnTo>
                  <a:pt x="3027907" y="1616145"/>
                </a:lnTo>
                <a:lnTo>
                  <a:pt x="0" y="161614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9752146" y="2086172"/>
            <a:ext cx="7693588" cy="6512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801"/>
              </a:lnSpc>
            </a:pPr>
            <a:r>
              <a:rPr lang="en-US" b="true" sz="4899">
                <a:solidFill>
                  <a:srgbClr val="5D69B4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Play with English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752146" y="3273033"/>
            <a:ext cx="4025112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200"/>
              </a:lnSpc>
            </a:pPr>
            <a:r>
              <a:rPr lang="en-US" sz="3000">
                <a:solidFill>
                  <a:srgbClr val="FC7A58"/>
                </a:solidFill>
                <a:latin typeface="Sniglet"/>
                <a:ea typeface="Sniglet"/>
                <a:cs typeface="Sniglet"/>
                <a:sym typeface="Sniglet"/>
              </a:rPr>
              <a:t>Interaktywne zajęcia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662783" y="3928586"/>
            <a:ext cx="7872315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Aktywne metody nauki poprzez zabawę i interakcję z rówieśnikami.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752146" y="4920688"/>
            <a:ext cx="3085861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Komunikacja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752146" y="5456872"/>
            <a:ext cx="7507154" cy="869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51" indent="-269876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Rozwijanie umiejętności komunikacyjnych i ekspresji werbalnej.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752146" y="6615514"/>
            <a:ext cx="2303152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200"/>
              </a:lnSpc>
            </a:pPr>
            <a:r>
              <a:rPr lang="en-US" sz="3000">
                <a:solidFill>
                  <a:srgbClr val="FC7A58"/>
                </a:solidFill>
                <a:latin typeface="Sniglet"/>
                <a:ea typeface="Sniglet"/>
                <a:cs typeface="Sniglet"/>
                <a:sym typeface="Sniglet"/>
              </a:rPr>
              <a:t>Współpraca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11568268" y="7745454"/>
            <a:ext cx="8259414" cy="4800784"/>
          </a:xfrm>
          <a:custGeom>
            <a:avLst/>
            <a:gdLst/>
            <a:ahLst/>
            <a:cxnLst/>
            <a:rect r="r" b="b" t="t" l="l"/>
            <a:pathLst>
              <a:path h="4800784" w="8259414">
                <a:moveTo>
                  <a:pt x="0" y="0"/>
                </a:moveTo>
                <a:lnTo>
                  <a:pt x="8259414" y="0"/>
                </a:lnTo>
                <a:lnTo>
                  <a:pt x="8259414" y="4800784"/>
                </a:lnTo>
                <a:lnTo>
                  <a:pt x="0" y="48007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9752146" y="7444189"/>
            <a:ext cx="7261160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Zajęcia wspierające współpracę i kreatywność w języku angielskim.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667514" y="4549538"/>
            <a:ext cx="4968320" cy="6997634"/>
          </a:xfrm>
          <a:custGeom>
            <a:avLst/>
            <a:gdLst/>
            <a:ahLst/>
            <a:cxnLst/>
            <a:rect r="r" b="b" t="t" l="l"/>
            <a:pathLst>
              <a:path h="6997634" w="4968320">
                <a:moveTo>
                  <a:pt x="0" y="0"/>
                </a:moveTo>
                <a:lnTo>
                  <a:pt x="4968319" y="0"/>
                </a:lnTo>
                <a:lnTo>
                  <a:pt x="4968319" y="6997634"/>
                </a:lnTo>
                <a:lnTo>
                  <a:pt x="0" y="69976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334642" y="1010187"/>
            <a:ext cx="3758101" cy="3758101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38996" t="0" r="-38996" b="0"/>
              </a:stretch>
            </a:blipFill>
            <a:ln w="95250" cap="sq">
              <a:solidFill>
                <a:srgbClr val="FE977C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2334642" y="5123554"/>
            <a:ext cx="3758101" cy="3758101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16747" t="0" r="-16747" b="0"/>
              </a:stretch>
            </a:blipFill>
            <a:ln w="95250" cap="sq">
              <a:solidFill>
                <a:srgbClr val="5D69B4"/>
              </a:solidFill>
              <a:prstDash val="solid"/>
              <a:miter/>
            </a:ln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6838392" y="5087092"/>
            <a:ext cx="2166455" cy="2019430"/>
          </a:xfrm>
          <a:custGeom>
            <a:avLst/>
            <a:gdLst/>
            <a:ahLst/>
            <a:cxnLst/>
            <a:rect r="r" b="b" t="t" l="l"/>
            <a:pathLst>
              <a:path h="2019430" w="2166455">
                <a:moveTo>
                  <a:pt x="0" y="0"/>
                </a:moveTo>
                <a:lnTo>
                  <a:pt x="2166455" y="0"/>
                </a:lnTo>
                <a:lnTo>
                  <a:pt x="2166455" y="2019430"/>
                </a:lnTo>
                <a:lnTo>
                  <a:pt x="0" y="20194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870414" y="7531174"/>
            <a:ext cx="3027907" cy="1742265"/>
          </a:xfrm>
          <a:custGeom>
            <a:avLst/>
            <a:gdLst/>
            <a:ahLst/>
            <a:cxnLst/>
            <a:rect r="r" b="b" t="t" l="l"/>
            <a:pathLst>
              <a:path h="1742265" w="3027907">
                <a:moveTo>
                  <a:pt x="0" y="0"/>
                </a:moveTo>
                <a:lnTo>
                  <a:pt x="3027906" y="0"/>
                </a:lnTo>
                <a:lnTo>
                  <a:pt x="3027906" y="1742265"/>
                </a:lnTo>
                <a:lnTo>
                  <a:pt x="0" y="174226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9565712" y="1990378"/>
            <a:ext cx="7693588" cy="651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814"/>
              </a:lnSpc>
            </a:pPr>
            <a:r>
              <a:rPr lang="en-US" b="true" sz="4912">
                <a:solidFill>
                  <a:srgbClr val="5D69B4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Seasons in English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565712" y="3030847"/>
            <a:ext cx="4606553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200"/>
              </a:lnSpc>
            </a:pPr>
            <a:r>
              <a:rPr lang="en-US" sz="3000">
                <a:solidFill>
                  <a:srgbClr val="FC7A58"/>
                </a:solidFill>
                <a:latin typeface="Sniglet"/>
                <a:ea typeface="Sniglet"/>
                <a:cs typeface="Sniglet"/>
                <a:sym typeface="Sniglet"/>
              </a:rPr>
              <a:t>Słownictwo tematyczne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565712" y="3859967"/>
            <a:ext cx="7471385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51" indent="-269876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Nauka słów związanych z porami roku i naturą.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542170" y="4484830"/>
            <a:ext cx="7086246" cy="1736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Aktywności i projekty tematyczne inspirowane naturą.</a:t>
            </a:r>
          </a:p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Wymiana kartek świątecznych z przedszkolem w Lizbonie.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542170" y="6707330"/>
            <a:ext cx="3846794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200"/>
              </a:lnSpc>
            </a:pPr>
            <a:r>
              <a:rPr lang="en-US" sz="3000">
                <a:solidFill>
                  <a:srgbClr val="FC7A58"/>
                </a:solidFill>
                <a:latin typeface="Sniglet"/>
                <a:ea typeface="Sniglet"/>
                <a:cs typeface="Sniglet"/>
                <a:sym typeface="Sniglet"/>
              </a:rPr>
              <a:t>Poznawanie natury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12650507" y="7787600"/>
            <a:ext cx="8773179" cy="5000712"/>
          </a:xfrm>
          <a:custGeom>
            <a:avLst/>
            <a:gdLst/>
            <a:ahLst/>
            <a:cxnLst/>
            <a:rect r="r" b="b" t="t" l="l"/>
            <a:pathLst>
              <a:path h="5000712" w="8773179">
                <a:moveTo>
                  <a:pt x="0" y="0"/>
                </a:moveTo>
                <a:lnTo>
                  <a:pt x="8773179" y="0"/>
                </a:lnTo>
                <a:lnTo>
                  <a:pt x="8773179" y="5000711"/>
                </a:lnTo>
                <a:lnTo>
                  <a:pt x="0" y="500071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9342080" y="7390567"/>
            <a:ext cx="7086246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Odkrywanie przyrody i kultury przez język angielski.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677841" y="3296834"/>
            <a:ext cx="4421280" cy="6990166"/>
          </a:xfrm>
          <a:custGeom>
            <a:avLst/>
            <a:gdLst/>
            <a:ahLst/>
            <a:cxnLst/>
            <a:rect r="r" b="b" t="t" l="l"/>
            <a:pathLst>
              <a:path h="6990166" w="4421280">
                <a:moveTo>
                  <a:pt x="0" y="0"/>
                </a:moveTo>
                <a:lnTo>
                  <a:pt x="4421280" y="0"/>
                </a:lnTo>
                <a:lnTo>
                  <a:pt x="4421280" y="6990166"/>
                </a:lnTo>
                <a:lnTo>
                  <a:pt x="0" y="69901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334642" y="1010187"/>
            <a:ext cx="3758101" cy="3758101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16747" r="0" b="-16747"/>
              </a:stretch>
            </a:blipFill>
            <a:ln w="95250" cap="sq">
              <a:solidFill>
                <a:srgbClr val="FE977C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2334642" y="5123554"/>
            <a:ext cx="3758101" cy="3758101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0" t="-16747" r="0" b="-16747"/>
              </a:stretch>
            </a:blipFill>
            <a:ln w="95250" cap="sq">
              <a:solidFill>
                <a:srgbClr val="5D69B4"/>
              </a:solidFill>
              <a:prstDash val="solid"/>
              <a:miter/>
            </a:ln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6862105" y="5123554"/>
            <a:ext cx="2249415" cy="2224109"/>
          </a:xfrm>
          <a:custGeom>
            <a:avLst/>
            <a:gdLst/>
            <a:ahLst/>
            <a:cxnLst/>
            <a:rect r="r" b="b" t="t" l="l"/>
            <a:pathLst>
              <a:path h="2224109" w="2249415">
                <a:moveTo>
                  <a:pt x="0" y="0"/>
                </a:moveTo>
                <a:lnTo>
                  <a:pt x="2249415" y="0"/>
                </a:lnTo>
                <a:lnTo>
                  <a:pt x="2249415" y="2224109"/>
                </a:lnTo>
                <a:lnTo>
                  <a:pt x="0" y="22241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116093" y="7745454"/>
            <a:ext cx="3027907" cy="1616145"/>
          </a:xfrm>
          <a:custGeom>
            <a:avLst/>
            <a:gdLst/>
            <a:ahLst/>
            <a:cxnLst/>
            <a:rect r="r" b="b" t="t" l="l"/>
            <a:pathLst>
              <a:path h="1616145" w="3027907">
                <a:moveTo>
                  <a:pt x="0" y="0"/>
                </a:moveTo>
                <a:lnTo>
                  <a:pt x="3027907" y="0"/>
                </a:lnTo>
                <a:lnTo>
                  <a:pt x="3027907" y="1616145"/>
                </a:lnTo>
                <a:lnTo>
                  <a:pt x="0" y="161614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9565712" y="1952278"/>
            <a:ext cx="7693588" cy="651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814"/>
              </a:lnSpc>
            </a:pPr>
            <a:r>
              <a:rPr lang="en-US" b="true" sz="4912">
                <a:solidFill>
                  <a:srgbClr val="5D69B4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Hello Sunshine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565712" y="3019010"/>
            <a:ext cx="3689665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200"/>
              </a:lnSpc>
            </a:pPr>
            <a:r>
              <a:rPr lang="en-US" sz="3000">
                <a:solidFill>
                  <a:srgbClr val="FC7A58"/>
                </a:solidFill>
                <a:latin typeface="Sniglet"/>
                <a:ea typeface="Sniglet"/>
                <a:cs typeface="Sniglet"/>
                <a:sym typeface="Sniglet"/>
              </a:rPr>
              <a:t>Kultura brytyjska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565712" y="3628768"/>
            <a:ext cx="7849952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Wprowadzenie do tradycji i życia w Wielkiej Brytanii.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580747" y="4247897"/>
            <a:ext cx="4092201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Codzienne wyrażenia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595783" y="4870197"/>
            <a:ext cx="7663517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Nauka prostych zwrotów używanych na co dzień w języku angielskim.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565712" y="6149722"/>
            <a:ext cx="5769435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200"/>
              </a:lnSpc>
            </a:pPr>
            <a:r>
              <a:rPr lang="en-US" sz="3000">
                <a:solidFill>
                  <a:srgbClr val="FC7A58"/>
                </a:solidFill>
                <a:latin typeface="Sniglet"/>
                <a:ea typeface="Sniglet"/>
                <a:cs typeface="Sniglet"/>
                <a:sym typeface="Sniglet"/>
              </a:rPr>
              <a:t>Poznawanie Wielkiej Brytanii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11568268" y="7745454"/>
            <a:ext cx="8259414" cy="4800784"/>
          </a:xfrm>
          <a:custGeom>
            <a:avLst/>
            <a:gdLst/>
            <a:ahLst/>
            <a:cxnLst/>
            <a:rect r="r" b="b" t="t" l="l"/>
            <a:pathLst>
              <a:path h="4800784" w="8259414">
                <a:moveTo>
                  <a:pt x="0" y="0"/>
                </a:moveTo>
                <a:lnTo>
                  <a:pt x="8259414" y="0"/>
                </a:lnTo>
                <a:lnTo>
                  <a:pt x="8259414" y="4800784"/>
                </a:lnTo>
                <a:lnTo>
                  <a:pt x="0" y="48007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9595783" y="6873622"/>
            <a:ext cx="6843611" cy="1736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Odkrywanie kultury, tradycji i ciekawostek z życia w Anglii.</a:t>
            </a:r>
          </a:p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Poznanie klasycznej literatury dziecięcej np. Harry Potter, “Miś zwany Paddington” itp.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80621" y="5969263"/>
            <a:ext cx="7726758" cy="7726758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33495" r="0" b="0"/>
              </a:stretch>
            </a:blipFill>
            <a:ln w="95250" cap="sq">
              <a:solidFill>
                <a:srgbClr val="5D69B4"/>
              </a:solidFill>
              <a:prstDash val="solid"/>
              <a:miter/>
            </a:ln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6427305" y="3457271"/>
            <a:ext cx="3262450" cy="7016020"/>
          </a:xfrm>
          <a:custGeom>
            <a:avLst/>
            <a:gdLst/>
            <a:ahLst/>
            <a:cxnLst/>
            <a:rect r="r" b="b" t="t" l="l"/>
            <a:pathLst>
              <a:path h="7016020" w="3262450">
                <a:moveTo>
                  <a:pt x="0" y="0"/>
                </a:moveTo>
                <a:lnTo>
                  <a:pt x="3262449" y="0"/>
                </a:lnTo>
                <a:lnTo>
                  <a:pt x="3262449" y="7016020"/>
                </a:lnTo>
                <a:lnTo>
                  <a:pt x="0" y="70160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1631225" y="3457271"/>
            <a:ext cx="3262450" cy="7016020"/>
          </a:xfrm>
          <a:custGeom>
            <a:avLst/>
            <a:gdLst/>
            <a:ahLst/>
            <a:cxnLst/>
            <a:rect r="r" b="b" t="t" l="l"/>
            <a:pathLst>
              <a:path h="7016020" w="3262450">
                <a:moveTo>
                  <a:pt x="0" y="0"/>
                </a:moveTo>
                <a:lnTo>
                  <a:pt x="3262450" y="0"/>
                </a:lnTo>
                <a:lnTo>
                  <a:pt x="3262450" y="7016020"/>
                </a:lnTo>
                <a:lnTo>
                  <a:pt x="0" y="70160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684141" y="652745"/>
            <a:ext cx="2710763" cy="1837672"/>
          </a:xfrm>
          <a:custGeom>
            <a:avLst/>
            <a:gdLst/>
            <a:ahLst/>
            <a:cxnLst/>
            <a:rect r="r" b="b" t="t" l="l"/>
            <a:pathLst>
              <a:path h="1837672" w="2710763">
                <a:moveTo>
                  <a:pt x="0" y="0"/>
                </a:moveTo>
                <a:lnTo>
                  <a:pt x="2710763" y="0"/>
                </a:lnTo>
                <a:lnTo>
                  <a:pt x="2710763" y="1837671"/>
                </a:lnTo>
                <a:lnTo>
                  <a:pt x="0" y="183767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773484" y="8191447"/>
            <a:ext cx="2710763" cy="1837672"/>
          </a:xfrm>
          <a:custGeom>
            <a:avLst/>
            <a:gdLst/>
            <a:ahLst/>
            <a:cxnLst/>
            <a:rect r="r" b="b" t="t" l="l"/>
            <a:pathLst>
              <a:path h="1837672" w="2710763">
                <a:moveTo>
                  <a:pt x="0" y="0"/>
                </a:moveTo>
                <a:lnTo>
                  <a:pt x="2710763" y="0"/>
                </a:lnTo>
                <a:lnTo>
                  <a:pt x="2710763" y="1837672"/>
                </a:lnTo>
                <a:lnTo>
                  <a:pt x="0" y="18376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10350575">
            <a:off x="-4130548" y="-2683843"/>
            <a:ext cx="8259414" cy="4800784"/>
          </a:xfrm>
          <a:custGeom>
            <a:avLst/>
            <a:gdLst/>
            <a:ahLst/>
            <a:cxnLst/>
            <a:rect r="r" b="b" t="t" l="l"/>
            <a:pathLst>
              <a:path h="4800784" w="8259414">
                <a:moveTo>
                  <a:pt x="0" y="0"/>
                </a:moveTo>
                <a:lnTo>
                  <a:pt x="8259414" y="0"/>
                </a:lnTo>
                <a:lnTo>
                  <a:pt x="8259414" y="4800785"/>
                </a:lnTo>
                <a:lnTo>
                  <a:pt x="0" y="48007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486068" y="3794388"/>
            <a:ext cx="7159015" cy="217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499"/>
              </a:lnSpc>
            </a:pPr>
            <a:r>
              <a:rPr lang="en-US" sz="2499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• Rozwijanie kreatywności i zainteresowań przez język angielski</a:t>
            </a:r>
          </a:p>
          <a:p>
            <a:pPr algn="just" marL="0" indent="0" lvl="0">
              <a:lnSpc>
                <a:spcPts val="3499"/>
              </a:lnSpc>
            </a:pPr>
            <a:r>
              <a:rPr lang="en-US" sz="2499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• Zajęcia tematyczne, opowieści i przygody językowe</a:t>
            </a:r>
          </a:p>
          <a:p>
            <a:pPr algn="just" marL="0" indent="0" lvl="0">
              <a:lnSpc>
                <a:spcPts val="3499"/>
              </a:lnSpc>
            </a:pPr>
            <a:r>
              <a:rPr lang="en-US" sz="2499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• Nauka przez wyobraźnię i eksplorację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798288" y="1666831"/>
            <a:ext cx="7693588" cy="651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17"/>
              </a:lnSpc>
            </a:pPr>
            <a:r>
              <a:rPr lang="en-US" b="true" sz="4915">
                <a:solidFill>
                  <a:srgbClr val="5D69B4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English Adventures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248477" y="3161996"/>
            <a:ext cx="2303152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200"/>
              </a:lnSpc>
            </a:pPr>
            <a:r>
              <a:rPr lang="en-US" sz="3000">
                <a:solidFill>
                  <a:srgbClr val="FC7A58"/>
                </a:solidFill>
                <a:latin typeface="Sniglet"/>
                <a:ea typeface="Sniglet"/>
                <a:cs typeface="Sniglet"/>
                <a:sym typeface="Sniglet"/>
              </a:rPr>
              <a:t>O programie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798017" y="3161996"/>
            <a:ext cx="2303152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C7A58"/>
                </a:solidFill>
                <a:latin typeface="Sniglet"/>
                <a:ea typeface="Sniglet"/>
                <a:cs typeface="Sniglet"/>
                <a:sym typeface="Sniglet"/>
              </a:rPr>
              <a:t>Cele i metody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415441" y="3813175"/>
            <a:ext cx="7979463" cy="1298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499"/>
              </a:lnSpc>
            </a:pPr>
            <a:r>
              <a:rPr lang="en-US" sz="2499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• Stymulowanie ciekawości świata poprzez język</a:t>
            </a:r>
          </a:p>
          <a:p>
            <a:pPr algn="just" marL="0" indent="0" lvl="0">
              <a:lnSpc>
                <a:spcPts val="3499"/>
              </a:lnSpc>
            </a:pPr>
            <a:r>
              <a:rPr lang="en-US" sz="2499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• Budowanie pewności siebie w komunikacji po angielsku</a:t>
            </a:r>
          </a:p>
          <a:p>
            <a:pPr algn="just" marL="0" indent="0" lvl="0">
              <a:lnSpc>
                <a:spcPts val="3499"/>
              </a:lnSpc>
            </a:pPr>
            <a:r>
              <a:rPr lang="en-US" sz="2499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• Aktywne uczestnictwo w językowych przygodach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4546222">
            <a:off x="13129593" y="644171"/>
            <a:ext cx="8259414" cy="4800784"/>
          </a:xfrm>
          <a:custGeom>
            <a:avLst/>
            <a:gdLst/>
            <a:ahLst/>
            <a:cxnLst/>
            <a:rect r="r" b="b" t="t" l="l"/>
            <a:pathLst>
              <a:path h="4800784" w="8259414">
                <a:moveTo>
                  <a:pt x="0" y="0"/>
                </a:moveTo>
                <a:lnTo>
                  <a:pt x="8259414" y="0"/>
                </a:lnTo>
                <a:lnTo>
                  <a:pt x="8259414" y="4800784"/>
                </a:lnTo>
                <a:lnTo>
                  <a:pt x="0" y="4800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863256" y="3964819"/>
            <a:ext cx="7177794" cy="4030751"/>
          </a:xfrm>
          <a:custGeom>
            <a:avLst/>
            <a:gdLst/>
            <a:ahLst/>
            <a:cxnLst/>
            <a:rect r="r" b="b" t="t" l="l"/>
            <a:pathLst>
              <a:path h="4030751" w="7177794">
                <a:moveTo>
                  <a:pt x="0" y="0"/>
                </a:moveTo>
                <a:lnTo>
                  <a:pt x="7177795" y="0"/>
                </a:lnTo>
                <a:lnTo>
                  <a:pt x="7177795" y="4030751"/>
                </a:lnTo>
                <a:lnTo>
                  <a:pt x="0" y="403075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2729902" y="2950303"/>
            <a:ext cx="5046659" cy="5046659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0" t="-16747" r="0" b="-16747"/>
              </a:stretch>
            </a:blipFill>
            <a:ln w="95250" cap="sq">
              <a:solidFill>
                <a:srgbClr val="5D69B4"/>
              </a:solidFill>
              <a:prstDash val="solid"/>
              <a:miter/>
            </a:ln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-1056353" y="-828224"/>
            <a:ext cx="4491647" cy="3043091"/>
          </a:xfrm>
          <a:custGeom>
            <a:avLst/>
            <a:gdLst/>
            <a:ahLst/>
            <a:cxnLst/>
            <a:rect r="r" b="b" t="t" l="l"/>
            <a:pathLst>
              <a:path h="3043091" w="4491647">
                <a:moveTo>
                  <a:pt x="0" y="0"/>
                </a:moveTo>
                <a:lnTo>
                  <a:pt x="4491648" y="0"/>
                </a:lnTo>
                <a:lnTo>
                  <a:pt x="4491648" y="3043091"/>
                </a:lnTo>
                <a:lnTo>
                  <a:pt x="0" y="304309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042176" y="8410401"/>
            <a:ext cx="4491647" cy="3043091"/>
          </a:xfrm>
          <a:custGeom>
            <a:avLst/>
            <a:gdLst/>
            <a:ahLst/>
            <a:cxnLst/>
            <a:rect r="r" b="b" t="t" l="l"/>
            <a:pathLst>
              <a:path h="3043091" w="4491647">
                <a:moveTo>
                  <a:pt x="0" y="0"/>
                </a:moveTo>
                <a:lnTo>
                  <a:pt x="4491648" y="0"/>
                </a:lnTo>
                <a:lnTo>
                  <a:pt x="4491648" y="3043091"/>
                </a:lnTo>
                <a:lnTo>
                  <a:pt x="0" y="304309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1155074">
            <a:off x="15863995" y="2087971"/>
            <a:ext cx="1675080" cy="1724664"/>
          </a:xfrm>
          <a:custGeom>
            <a:avLst/>
            <a:gdLst/>
            <a:ahLst/>
            <a:cxnLst/>
            <a:rect r="r" b="b" t="t" l="l"/>
            <a:pathLst>
              <a:path h="1724664" w="1675080">
                <a:moveTo>
                  <a:pt x="0" y="0"/>
                </a:moveTo>
                <a:lnTo>
                  <a:pt x="1675079" y="0"/>
                </a:lnTo>
                <a:lnTo>
                  <a:pt x="1675079" y="1724664"/>
                </a:lnTo>
                <a:lnTo>
                  <a:pt x="0" y="172466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0">
            <a:off x="1489586" y="7562502"/>
            <a:ext cx="1734092" cy="1695798"/>
          </a:xfrm>
          <a:custGeom>
            <a:avLst/>
            <a:gdLst/>
            <a:ahLst/>
            <a:cxnLst/>
            <a:rect r="r" b="b" t="t" l="l"/>
            <a:pathLst>
              <a:path h="1695798" w="1734092">
                <a:moveTo>
                  <a:pt x="1734092" y="0"/>
                </a:moveTo>
                <a:lnTo>
                  <a:pt x="0" y="0"/>
                </a:lnTo>
                <a:lnTo>
                  <a:pt x="0" y="1695798"/>
                </a:lnTo>
                <a:lnTo>
                  <a:pt x="1734092" y="1695798"/>
                </a:lnTo>
                <a:lnTo>
                  <a:pt x="1734092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450176">
            <a:off x="-471962" y="1187604"/>
            <a:ext cx="2637312" cy="3102720"/>
          </a:xfrm>
          <a:custGeom>
            <a:avLst/>
            <a:gdLst/>
            <a:ahLst/>
            <a:cxnLst/>
            <a:rect r="r" b="b" t="t" l="l"/>
            <a:pathLst>
              <a:path h="3102720" w="2637312">
                <a:moveTo>
                  <a:pt x="0" y="0"/>
                </a:moveTo>
                <a:lnTo>
                  <a:pt x="2637312" y="0"/>
                </a:lnTo>
                <a:lnTo>
                  <a:pt x="2637312" y="3102720"/>
                </a:lnTo>
                <a:lnTo>
                  <a:pt x="0" y="310272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2814639" y="1955295"/>
            <a:ext cx="9915263" cy="6512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801"/>
              </a:lnSpc>
            </a:pPr>
            <a:r>
              <a:rPr lang="en-US" b="true" sz="4899">
                <a:solidFill>
                  <a:srgbClr val="5D69B4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Podsumowanie i dalsze kroki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891622" y="3343443"/>
            <a:ext cx="3216075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Rozwój przez zabawę i kulturę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891622" y="4401603"/>
            <a:ext cx="3216075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Poszerzanie słownictwa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939239" y="5462053"/>
            <a:ext cx="4445262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Dalsze stosowanie programów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814639" y="6488465"/>
            <a:ext cx="3689665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5D69B4"/>
                </a:solidFill>
                <a:latin typeface="Sniglet"/>
                <a:ea typeface="Sniglet"/>
                <a:cs typeface="Sniglet"/>
                <a:sym typeface="Sniglet"/>
              </a:rPr>
              <a:t>Zaproszenie do kontaktu i pytań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162858" y="4540706"/>
            <a:ext cx="5699419" cy="3096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080"/>
              </a:lnSpc>
            </a:pPr>
            <a:r>
              <a:rPr lang="en-US" sz="22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Nasze programy własne – English is Fun, Play with English, Seasons in English, Hello Sunshine i English Adventures – skutecznie wspierają rozwój kompetencji językowych dzieci przedszkolnych poprzez zabawę, kreatywność i odkrywanie kultury. Zachęcamy do dalszego wdrażania programów w edukacji przedszkolnej.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DAHNdOgUwiE</dc:identifier>
  <dcterms:modified xsi:type="dcterms:W3CDTF">2011-08-01T06:04:30Z</dcterms:modified>
  <cp:revision>1</cp:revision>
  <dc:title>Rozwój kompetencji językowych w przedszkolu: Programy własne</dc:title>
</cp:coreProperties>
</file>