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Calibri (MS) Bold" charset="1" panose="020F0702030404030204"/>
      <p:regular r:id="rId24"/>
    </p:embeddedFont>
    <p:embeddedFont>
      <p:font typeface="Calibri (MS)" charset="1" panose="020F050202020403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jpe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jpeg" Type="http://schemas.openxmlformats.org/officeDocument/2006/relationships/image"/><Relationship Id="rId4" Target="../media/image1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599078" y="754971"/>
            <a:ext cx="5833853" cy="8579206"/>
            <a:chOff x="0" y="0"/>
            <a:chExt cx="7778471" cy="11438941"/>
          </a:xfrm>
        </p:grpSpPr>
        <p:sp>
          <p:nvSpPr>
            <p:cNvPr name="Freeform 3" id="3" descr="_tmp_7300901141289953556.jpg"/>
            <p:cNvSpPr/>
            <p:nvPr/>
          </p:nvSpPr>
          <p:spPr>
            <a:xfrm flipH="false" flipV="false" rot="0">
              <a:off x="0" y="0"/>
              <a:ext cx="7778496" cy="11438890"/>
            </a:xfrm>
            <a:custGeom>
              <a:avLst/>
              <a:gdLst/>
              <a:ahLst/>
              <a:cxnLst/>
              <a:rect r="r" b="b" t="t" l="l"/>
              <a:pathLst>
                <a:path h="11438890" w="7778496">
                  <a:moveTo>
                    <a:pt x="0" y="0"/>
                  </a:moveTo>
                  <a:lnTo>
                    <a:pt x="7778496" y="0"/>
                  </a:lnTo>
                  <a:lnTo>
                    <a:pt x="7778496" y="11438890"/>
                  </a:lnTo>
                  <a:lnTo>
                    <a:pt x="0" y="11438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2" r="0" b="-23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120940" y="1637738"/>
            <a:ext cx="9563090" cy="367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5"/>
              </a:lnSpc>
            </a:pPr>
            <a:r>
              <a:rPr lang="en-US" sz="5704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TENERYFA • ERASMUS+</a:t>
            </a:r>
          </a:p>
          <a:p>
            <a:pPr algn="ctr">
              <a:lnSpc>
                <a:spcPts val="4863"/>
              </a:lnSpc>
            </a:pPr>
            <a:r>
              <a:rPr lang="en-US" sz="405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Nowe metody, nowe kompetencje, nowe inspiracje</a:t>
            </a:r>
          </a:p>
          <a:p>
            <a:pPr algn="ctr">
              <a:lnSpc>
                <a:spcPts val="4863"/>
              </a:lnSpc>
            </a:pPr>
          </a:p>
          <a:p>
            <a:pPr algn="ctr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Jak doświadczenia ze szkolenia przełożyśmy na codzienną pracę z dziećmi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 co pojechałyśmy na szkolenie?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Przede</a:t>
            </a:r>
            <a:r>
              <a:rPr lang="en-US" sz="2251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251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2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wszystkim uczyć się i zdobyć  inspiracje.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26842" y="2312584"/>
            <a:ext cx="9563090" cy="2809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poznawać aktywne i angażujące metody pracy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rozwijać komunikację i język angielski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ćwiczyć współpracę, kreatywność i kompetencje miękkie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doświadczyć mindfulness i aktywności ruchowych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czerpać inspiracje z natury i edukacji ekologicznej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przenieść poznane rozwiązania do naszego przedszkola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599078" y="2127647"/>
            <a:ext cx="5627951" cy="6794725"/>
            <a:chOff x="0" y="0"/>
            <a:chExt cx="7503935" cy="9059634"/>
          </a:xfrm>
        </p:grpSpPr>
        <p:sp>
          <p:nvSpPr>
            <p:cNvPr name="Freeform 5" id="5" descr="_tmp_4926900032984070832.jpg"/>
            <p:cNvSpPr/>
            <p:nvPr/>
          </p:nvSpPr>
          <p:spPr>
            <a:xfrm flipH="false" flipV="false" rot="0">
              <a:off x="0" y="0"/>
              <a:ext cx="7503922" cy="9059672"/>
            </a:xfrm>
            <a:custGeom>
              <a:avLst/>
              <a:gdLst/>
              <a:ahLst/>
              <a:cxnLst/>
              <a:rect r="r" b="b" t="t" l="l"/>
              <a:pathLst>
                <a:path h="9059672" w="7503922">
                  <a:moveTo>
                    <a:pt x="0" y="0"/>
                  </a:moveTo>
                  <a:lnTo>
                    <a:pt x="7503922" y="0"/>
                  </a:lnTo>
                  <a:lnTo>
                    <a:pt x="7503922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" t="0" r="-2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Uczyłyśmy się poprzez działanie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Learning by doing – najpierw doświadczamy, potem wykorzystujemy.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127647"/>
            <a:ext cx="8098765" cy="6794725"/>
            <a:chOff x="0" y="0"/>
            <a:chExt cx="10798353" cy="9059634"/>
          </a:xfrm>
        </p:grpSpPr>
        <p:sp>
          <p:nvSpPr>
            <p:cNvPr name="Freeform 4" id="4" descr="_tmp_4515176683934878281.jpg"/>
            <p:cNvSpPr/>
            <p:nvPr/>
          </p:nvSpPr>
          <p:spPr>
            <a:xfrm flipH="false" flipV="false" rot="0">
              <a:off x="0" y="0"/>
              <a:ext cx="10798302" cy="9059672"/>
            </a:xfrm>
            <a:custGeom>
              <a:avLst/>
              <a:gdLst/>
              <a:ahLst/>
              <a:cxnLst/>
              <a:rect r="r" b="b" t="t" l="l"/>
              <a:pathLst>
                <a:path h="9059672" w="10798302">
                  <a:moveTo>
                    <a:pt x="0" y="0"/>
                  </a:moveTo>
                  <a:lnTo>
                    <a:pt x="10798302" y="0"/>
                  </a:lnTo>
                  <a:lnTo>
                    <a:pt x="10798302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" t="0" r="-26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34176" y="2127647"/>
            <a:ext cx="8030137" cy="6794725"/>
            <a:chOff x="0" y="0"/>
            <a:chExt cx="10706849" cy="9059634"/>
          </a:xfrm>
        </p:grpSpPr>
        <p:sp>
          <p:nvSpPr>
            <p:cNvPr name="Freeform 6" id="6" descr="_tmp_692680728760665534.jpg"/>
            <p:cNvSpPr/>
            <p:nvPr/>
          </p:nvSpPr>
          <p:spPr>
            <a:xfrm flipH="false" flipV="false" rot="0">
              <a:off x="0" y="0"/>
              <a:ext cx="10706862" cy="9059672"/>
            </a:xfrm>
            <a:custGeom>
              <a:avLst/>
              <a:gdLst/>
              <a:ahLst/>
              <a:cxnLst/>
              <a:rect r="r" b="b" t="t" l="l"/>
              <a:pathLst>
                <a:path h="9059672" w="10706862">
                  <a:moveTo>
                    <a:pt x="0" y="0"/>
                  </a:moveTo>
                  <a:lnTo>
                    <a:pt x="10706862" y="0"/>
                  </a:lnTo>
                  <a:lnTo>
                    <a:pt x="10706862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" t="0" r="-39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Współpraca i aktywne uczestnictwo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60872" y="2127647"/>
            <a:ext cx="8236039" cy="6726098"/>
            <a:chOff x="0" y="0"/>
            <a:chExt cx="10981385" cy="8968130"/>
          </a:xfrm>
        </p:grpSpPr>
        <p:sp>
          <p:nvSpPr>
            <p:cNvPr name="Freeform 4" id="4" descr="_tmp_4966477728613471575.jpg"/>
            <p:cNvSpPr/>
            <p:nvPr/>
          </p:nvSpPr>
          <p:spPr>
            <a:xfrm flipH="false" flipV="false" rot="0">
              <a:off x="0" y="0"/>
              <a:ext cx="10981436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981436">
                  <a:moveTo>
                    <a:pt x="0" y="0"/>
                  </a:moveTo>
                  <a:lnTo>
                    <a:pt x="10981436" y="0"/>
                  </a:lnTo>
                  <a:lnTo>
                    <a:pt x="10981436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2" t="0" r="-41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700146" y="2312584"/>
            <a:ext cx="7092286" cy="6152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zadania zespołowe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wymiana pomysłów i doświadczeń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uczenie się od innych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rozwijanie komunikacji</a:t>
            </a:r>
          </a:p>
          <a:p>
            <a:pPr algn="l">
              <a:lnSpc>
                <a:spcPts val="3602"/>
              </a:lnSpc>
            </a:pPr>
            <a:r>
              <a:rPr lang="en-US" sz="30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odpowiedzialność za wspólne zadanie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Metody, które możemy przenieść do przedszkola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64116" y="2294658"/>
            <a:ext cx="6817747" cy="133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Mindfulness</a:t>
            </a:r>
          </a:p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krótkie ćwiczenia oddechowe, uważność, wyciszenie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06048" y="2294658"/>
            <a:ext cx="6817747" cy="133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Learning by doing</a:t>
            </a:r>
          </a:p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dziecko działa, eksperymentuje i samodzielnie odkrywa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64116" y="4559570"/>
            <a:ext cx="6817747" cy="133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Praca zespołowa</a:t>
            </a:r>
          </a:p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zadania w parach i małych grupach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906048" y="4559570"/>
            <a:ext cx="6817747" cy="133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Role-play</a:t>
            </a:r>
          </a:p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nauka przez odgrywanie ról i sytuacji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64116" y="6824482"/>
            <a:ext cx="6817747" cy="133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Ruch i relaks</a:t>
            </a:r>
          </a:p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aktywność, stretching, joga i wyciszenie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906048" y="6824482"/>
            <a:ext cx="6817747" cy="1338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Edukacja ekologiczna</a:t>
            </a:r>
          </a:p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obserwacja przyrody i doświadczenia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Mindfulness – uważność i wyciszenie</a:t>
            </a:r>
          </a:p>
          <a:p>
            <a:pPr algn="l">
              <a:lnSpc>
                <a:spcPts val="2702"/>
              </a:lnSpc>
            </a:pP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059010"/>
            <a:ext cx="5490686" cy="6794725"/>
            <a:chOff x="0" y="0"/>
            <a:chExt cx="7320915" cy="9059634"/>
          </a:xfrm>
        </p:grpSpPr>
        <p:sp>
          <p:nvSpPr>
            <p:cNvPr name="Freeform 4" id="4" descr="_tmp_7618074425544148357.jpg"/>
            <p:cNvSpPr/>
            <p:nvPr/>
          </p:nvSpPr>
          <p:spPr>
            <a:xfrm flipH="false" flipV="false" rot="0">
              <a:off x="0" y="0"/>
              <a:ext cx="7320915" cy="9059672"/>
            </a:xfrm>
            <a:custGeom>
              <a:avLst/>
              <a:gdLst/>
              <a:ahLst/>
              <a:cxnLst/>
              <a:rect r="r" b="b" t="t" l="l"/>
              <a:pathLst>
                <a:path h="9059672" w="7320915">
                  <a:moveTo>
                    <a:pt x="0" y="0"/>
                  </a:moveTo>
                  <a:lnTo>
                    <a:pt x="7320915" y="0"/>
                  </a:lnTo>
                  <a:lnTo>
                    <a:pt x="7320915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6" r="0" b="-35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657461" y="2059010"/>
            <a:ext cx="5490686" cy="6794725"/>
            <a:chOff x="0" y="0"/>
            <a:chExt cx="7320915" cy="9059634"/>
          </a:xfrm>
        </p:grpSpPr>
        <p:sp>
          <p:nvSpPr>
            <p:cNvPr name="Freeform 6" id="6" descr="_tmp_3445147320125009170.jpg"/>
            <p:cNvSpPr/>
            <p:nvPr/>
          </p:nvSpPr>
          <p:spPr>
            <a:xfrm flipH="false" flipV="false" rot="0">
              <a:off x="0" y="0"/>
              <a:ext cx="7320915" cy="9059672"/>
            </a:xfrm>
            <a:custGeom>
              <a:avLst/>
              <a:gdLst/>
              <a:ahLst/>
              <a:cxnLst/>
              <a:rect r="r" b="b" t="t" l="l"/>
              <a:pathLst>
                <a:path h="9059672" w="7320915">
                  <a:moveTo>
                    <a:pt x="0" y="0"/>
                  </a:moveTo>
                  <a:lnTo>
                    <a:pt x="7320915" y="0"/>
                  </a:lnTo>
                  <a:lnTo>
                    <a:pt x="7320915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6" r="0" b="-3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422686" y="2059010"/>
            <a:ext cx="4941618" cy="6794725"/>
            <a:chOff x="0" y="0"/>
            <a:chExt cx="6588823" cy="9059634"/>
          </a:xfrm>
        </p:grpSpPr>
        <p:sp>
          <p:nvSpPr>
            <p:cNvPr name="Freeform 8" id="8" descr="_tmp_3481726823814855955.jpg"/>
            <p:cNvSpPr/>
            <p:nvPr/>
          </p:nvSpPr>
          <p:spPr>
            <a:xfrm flipH="false" flipV="false" rot="0">
              <a:off x="0" y="0"/>
              <a:ext cx="6588887" cy="9059672"/>
            </a:xfrm>
            <a:custGeom>
              <a:avLst/>
              <a:gdLst/>
              <a:ahLst/>
              <a:cxnLst/>
              <a:rect r="r" b="b" t="t" l="l"/>
              <a:pathLst>
                <a:path h="9059672" w="6588887">
                  <a:moveTo>
                    <a:pt x="0" y="0"/>
                  </a:moveTo>
                  <a:lnTo>
                    <a:pt x="6588887" y="0"/>
                  </a:lnTo>
                  <a:lnTo>
                    <a:pt x="6588887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" r="0" b="-3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Ruch, oddech i relaks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127647"/>
            <a:ext cx="8098765" cy="6726098"/>
            <a:chOff x="0" y="0"/>
            <a:chExt cx="10798353" cy="8968130"/>
          </a:xfrm>
        </p:grpSpPr>
        <p:sp>
          <p:nvSpPr>
            <p:cNvPr name="Freeform 4" id="4" descr="_tmp_679230364303133786.jpg"/>
            <p:cNvSpPr/>
            <p:nvPr/>
          </p:nvSpPr>
          <p:spPr>
            <a:xfrm flipH="false" flipV="false" rot="0">
              <a:off x="0" y="0"/>
              <a:ext cx="1079830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98302">
                  <a:moveTo>
                    <a:pt x="0" y="0"/>
                  </a:moveTo>
                  <a:lnTo>
                    <a:pt x="10798302" y="0"/>
                  </a:lnTo>
                  <a:lnTo>
                    <a:pt x="1079830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2" r="0" b="-12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34176" y="2127647"/>
            <a:ext cx="8030137" cy="6726098"/>
            <a:chOff x="0" y="0"/>
            <a:chExt cx="10706849" cy="8968130"/>
          </a:xfrm>
        </p:grpSpPr>
        <p:sp>
          <p:nvSpPr>
            <p:cNvPr name="Freeform 6" id="6" descr="_tmp_382447828763923678.jpg"/>
            <p:cNvSpPr/>
            <p:nvPr/>
          </p:nvSpPr>
          <p:spPr>
            <a:xfrm flipH="false" flipV="false" rot="0">
              <a:off x="0" y="0"/>
              <a:ext cx="1070686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06862">
                  <a:moveTo>
                    <a:pt x="0" y="0"/>
                  </a:moveTo>
                  <a:lnTo>
                    <a:pt x="10706862" y="0"/>
                  </a:lnTo>
                  <a:lnTo>
                    <a:pt x="1070686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4" r="0" b="-15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Język angielski – komunikacja w praktyce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Nie tylko słówka. Przede wszystkim mówienie, reagowanie i odgrywanie sytuacji.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059010"/>
            <a:ext cx="8373304" cy="6863363"/>
            <a:chOff x="0" y="0"/>
            <a:chExt cx="11164405" cy="9151150"/>
          </a:xfrm>
        </p:grpSpPr>
        <p:sp>
          <p:nvSpPr>
            <p:cNvPr name="Freeform 4" id="4" descr="_tmp_6927524278013109616.jpg"/>
            <p:cNvSpPr/>
            <p:nvPr/>
          </p:nvSpPr>
          <p:spPr>
            <a:xfrm flipH="false" flipV="false" rot="0">
              <a:off x="0" y="0"/>
              <a:ext cx="11164443" cy="9151112"/>
            </a:xfrm>
            <a:custGeom>
              <a:avLst/>
              <a:gdLst/>
              <a:ahLst/>
              <a:cxnLst/>
              <a:rect r="r" b="b" t="t" l="l"/>
              <a:pathLst>
                <a:path h="9151112" w="11164443">
                  <a:moveTo>
                    <a:pt x="0" y="0"/>
                  </a:moveTo>
                  <a:lnTo>
                    <a:pt x="11164443" y="0"/>
                  </a:lnTo>
                  <a:lnTo>
                    <a:pt x="11164443" y="9151112"/>
                  </a:lnTo>
                  <a:lnTo>
                    <a:pt x="0" y="9151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" t="0" r="-13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906048" y="2253482"/>
            <a:ext cx="6680483" cy="6554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role-play i dialogi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sytuacje z życia codziennego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pytania i odpowiedzi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praca w parach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przełamywanie bariery językowej</a:t>
            </a:r>
          </a:p>
          <a:p>
            <a:pPr algn="l">
              <a:lnSpc>
                <a:spcPts val="3422"/>
              </a:lnSpc>
            </a:pPr>
            <a:r>
              <a:rPr lang="en-US" sz="28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pomysły na English Time w przedszkolu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Jak wykorzystamy angielski w przedszkolu?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60872" y="2059010"/>
            <a:ext cx="6863363" cy="6794725"/>
            <a:chOff x="0" y="0"/>
            <a:chExt cx="9151150" cy="9059634"/>
          </a:xfrm>
        </p:grpSpPr>
        <p:sp>
          <p:nvSpPr>
            <p:cNvPr name="Freeform 4" id="4" descr="_tmp_4131698120529855478.jpg"/>
            <p:cNvSpPr/>
            <p:nvPr/>
          </p:nvSpPr>
          <p:spPr>
            <a:xfrm flipH="false" flipV="false" rot="0">
              <a:off x="0" y="0"/>
              <a:ext cx="9151112" cy="9059672"/>
            </a:xfrm>
            <a:custGeom>
              <a:avLst/>
              <a:gdLst/>
              <a:ahLst/>
              <a:cxnLst/>
              <a:rect r="r" b="b" t="t" l="l"/>
              <a:pathLst>
                <a:path h="9059672" w="9151112">
                  <a:moveTo>
                    <a:pt x="0" y="0"/>
                  </a:moveTo>
                  <a:lnTo>
                    <a:pt x="9151112" y="0"/>
                  </a:lnTo>
                  <a:lnTo>
                    <a:pt x="9151112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" t="0" r="-21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8327479" y="2116217"/>
            <a:ext cx="8464953" cy="2514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krótkie codzienne zwroty: Hello! How are you?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piosenki, ruch i gesty po angielsku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mini-dialogi i scenki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polecenia podczas zabaw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nazwy kolorów, zwierząt, emocji i czynności</a:t>
            </a:r>
          </a:p>
          <a:p>
            <a:pPr algn="l">
              <a:lnSpc>
                <a:spcPts val="3242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Natura jako nauczyciel</a:t>
            </a:r>
          </a:p>
          <a:p>
            <a:pPr algn="l">
              <a:lnSpc>
                <a:spcPts val="2702"/>
              </a:lnSpc>
            </a:pPr>
            <a:r>
              <a:rPr lang="en-US" sz="2251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Teneryfa pokazała nam, jak wiele można nauczyć się przez obserwację.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059010"/>
            <a:ext cx="5490686" cy="6794725"/>
            <a:chOff x="0" y="0"/>
            <a:chExt cx="7320915" cy="9059634"/>
          </a:xfrm>
        </p:grpSpPr>
        <p:sp>
          <p:nvSpPr>
            <p:cNvPr name="Freeform 4" id="4" descr="_tmp_8161262857738777984.jpg"/>
            <p:cNvSpPr/>
            <p:nvPr/>
          </p:nvSpPr>
          <p:spPr>
            <a:xfrm flipH="false" flipV="false" rot="0">
              <a:off x="0" y="0"/>
              <a:ext cx="7320915" cy="9059672"/>
            </a:xfrm>
            <a:custGeom>
              <a:avLst/>
              <a:gdLst/>
              <a:ahLst/>
              <a:cxnLst/>
              <a:rect r="r" b="b" t="t" l="l"/>
              <a:pathLst>
                <a:path h="9059672" w="7320915">
                  <a:moveTo>
                    <a:pt x="0" y="0"/>
                  </a:moveTo>
                  <a:lnTo>
                    <a:pt x="7320915" y="0"/>
                  </a:lnTo>
                  <a:lnTo>
                    <a:pt x="7320915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657461" y="2059010"/>
            <a:ext cx="5490686" cy="6794725"/>
            <a:chOff x="0" y="0"/>
            <a:chExt cx="7320915" cy="9059634"/>
          </a:xfrm>
        </p:grpSpPr>
        <p:sp>
          <p:nvSpPr>
            <p:cNvPr name="Freeform 6" id="6" descr="_tmp_8309804933036813829.jpg"/>
            <p:cNvSpPr/>
            <p:nvPr/>
          </p:nvSpPr>
          <p:spPr>
            <a:xfrm flipH="false" flipV="false" rot="0">
              <a:off x="0" y="0"/>
              <a:ext cx="7320915" cy="9059672"/>
            </a:xfrm>
            <a:custGeom>
              <a:avLst/>
              <a:gdLst/>
              <a:ahLst/>
              <a:cxnLst/>
              <a:rect r="r" b="b" t="t" l="l"/>
              <a:pathLst>
                <a:path h="9059672" w="7320915">
                  <a:moveTo>
                    <a:pt x="0" y="0"/>
                  </a:moveTo>
                  <a:lnTo>
                    <a:pt x="7320915" y="0"/>
                  </a:lnTo>
                  <a:lnTo>
                    <a:pt x="7320915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" t="0" r="-21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422686" y="2059010"/>
            <a:ext cx="4941618" cy="6794725"/>
            <a:chOff x="0" y="0"/>
            <a:chExt cx="6588823" cy="9059634"/>
          </a:xfrm>
        </p:grpSpPr>
        <p:sp>
          <p:nvSpPr>
            <p:cNvPr name="Freeform 8" id="8" descr="_tmp_4120414722290543686.jpg"/>
            <p:cNvSpPr/>
            <p:nvPr/>
          </p:nvSpPr>
          <p:spPr>
            <a:xfrm flipH="false" flipV="false" rot="0">
              <a:off x="0" y="0"/>
              <a:ext cx="6588887" cy="9059672"/>
            </a:xfrm>
            <a:custGeom>
              <a:avLst/>
              <a:gdLst/>
              <a:ahLst/>
              <a:cxnLst/>
              <a:rect r="r" b="b" t="t" l="l"/>
              <a:pathLst>
                <a:path h="9059672" w="6588887">
                  <a:moveTo>
                    <a:pt x="0" y="0"/>
                  </a:moveTo>
                  <a:lnTo>
                    <a:pt x="6588887" y="0"/>
                  </a:lnTo>
                  <a:lnTo>
                    <a:pt x="6588887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" r="0" b="-3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Edukacja ekologiczna – od zachwytu do działania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127647"/>
            <a:ext cx="8098765" cy="6726098"/>
            <a:chOff x="0" y="0"/>
            <a:chExt cx="10798353" cy="8968130"/>
          </a:xfrm>
        </p:grpSpPr>
        <p:sp>
          <p:nvSpPr>
            <p:cNvPr name="Freeform 4" id="4" descr="_tmp_3334343115420964652.jpg"/>
            <p:cNvSpPr/>
            <p:nvPr/>
          </p:nvSpPr>
          <p:spPr>
            <a:xfrm flipH="false" flipV="false" rot="0">
              <a:off x="0" y="0"/>
              <a:ext cx="1079830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98302">
                  <a:moveTo>
                    <a:pt x="0" y="0"/>
                  </a:moveTo>
                  <a:lnTo>
                    <a:pt x="10798302" y="0"/>
                  </a:lnTo>
                  <a:lnTo>
                    <a:pt x="1079830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9" t="0" r="-39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700146" y="2184844"/>
            <a:ext cx="6955012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obserwujemy rośliny i zwierzęta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zadajemy pytania i szukamy odpowiedzi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prowadzimy proste doświadczenia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dbamy o bioróżnorodność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wykorzystujemy naturalne materiały</a:t>
            </a:r>
          </a:p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łączymy ekologię z językiem, matematyką           i sztuką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Bioróżnorodność – inspiracja do zajęć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127647"/>
            <a:ext cx="8098765" cy="6726098"/>
            <a:chOff x="0" y="0"/>
            <a:chExt cx="10798353" cy="8968130"/>
          </a:xfrm>
        </p:grpSpPr>
        <p:sp>
          <p:nvSpPr>
            <p:cNvPr name="Freeform 4" id="4" descr="_tmp_7229900354854287801.jpg"/>
            <p:cNvSpPr/>
            <p:nvPr/>
          </p:nvSpPr>
          <p:spPr>
            <a:xfrm flipH="false" flipV="false" rot="0">
              <a:off x="0" y="0"/>
              <a:ext cx="1079830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98302">
                  <a:moveTo>
                    <a:pt x="0" y="0"/>
                  </a:moveTo>
                  <a:lnTo>
                    <a:pt x="10798302" y="0"/>
                  </a:lnTo>
                  <a:lnTo>
                    <a:pt x="1079830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0" t="0" r="-3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34176" y="2127647"/>
            <a:ext cx="8030137" cy="6726098"/>
            <a:chOff x="0" y="0"/>
            <a:chExt cx="10706849" cy="8968130"/>
          </a:xfrm>
        </p:grpSpPr>
        <p:sp>
          <p:nvSpPr>
            <p:cNvPr name="Freeform 6" id="6" descr="_tmp_419240135260766565.jpg"/>
            <p:cNvSpPr/>
            <p:nvPr/>
          </p:nvSpPr>
          <p:spPr>
            <a:xfrm flipH="false" flipV="false" rot="0">
              <a:off x="0" y="0"/>
              <a:ext cx="1070686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06862">
                  <a:moveTo>
                    <a:pt x="0" y="0"/>
                  </a:moveTo>
                  <a:lnTo>
                    <a:pt x="10706862" y="0"/>
                  </a:lnTo>
                  <a:lnTo>
                    <a:pt x="1070686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" t="0" r="-6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Aktywność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059010"/>
            <a:ext cx="8098765" cy="6863363"/>
            <a:chOff x="0" y="0"/>
            <a:chExt cx="10798353" cy="9151150"/>
          </a:xfrm>
        </p:grpSpPr>
        <p:sp>
          <p:nvSpPr>
            <p:cNvPr name="Freeform 4" id="4" descr="_tmp_1619617578345827510.jpg"/>
            <p:cNvSpPr/>
            <p:nvPr/>
          </p:nvSpPr>
          <p:spPr>
            <a:xfrm flipH="false" flipV="false" rot="0">
              <a:off x="0" y="0"/>
              <a:ext cx="10798302" cy="9151112"/>
            </a:xfrm>
            <a:custGeom>
              <a:avLst/>
              <a:gdLst/>
              <a:ahLst/>
              <a:cxnLst/>
              <a:rect r="r" b="b" t="t" l="l"/>
              <a:pathLst>
                <a:path h="9151112" w="10798302">
                  <a:moveTo>
                    <a:pt x="0" y="0"/>
                  </a:moveTo>
                  <a:lnTo>
                    <a:pt x="10798302" y="0"/>
                  </a:lnTo>
                  <a:lnTo>
                    <a:pt x="10798302" y="9151112"/>
                  </a:lnTo>
                  <a:lnTo>
                    <a:pt x="0" y="9151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" t="0" r="-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34176" y="2059010"/>
            <a:ext cx="8030137" cy="6863363"/>
            <a:chOff x="0" y="0"/>
            <a:chExt cx="10706849" cy="9151150"/>
          </a:xfrm>
        </p:grpSpPr>
        <p:sp>
          <p:nvSpPr>
            <p:cNvPr name="Freeform 6" id="6" descr="_tmp_2333741365829549985.jpg"/>
            <p:cNvSpPr/>
            <p:nvPr/>
          </p:nvSpPr>
          <p:spPr>
            <a:xfrm flipH="false" flipV="false" rot="0">
              <a:off x="0" y="0"/>
              <a:ext cx="10706862" cy="9151112"/>
            </a:xfrm>
            <a:custGeom>
              <a:avLst/>
              <a:gdLst/>
              <a:ahLst/>
              <a:cxnLst/>
              <a:rect r="r" b="b" t="t" l="l"/>
              <a:pathLst>
                <a:path h="9151112" w="10706862">
                  <a:moveTo>
                    <a:pt x="0" y="0"/>
                  </a:moveTo>
                  <a:lnTo>
                    <a:pt x="10706862" y="0"/>
                  </a:lnTo>
                  <a:lnTo>
                    <a:pt x="10706862" y="9151112"/>
                  </a:lnTo>
                  <a:lnTo>
                    <a:pt x="0" y="9151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Od szkolenia do naszej sali – konkretny plan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26842" y="1988468"/>
            <a:ext cx="2562463" cy="77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RANO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09459" y="1978943"/>
            <a:ext cx="12308443" cy="78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2–3 minuty oddechu i uważności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26842" y="3196419"/>
            <a:ext cx="2562463" cy="77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ENGLISH TIME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09459" y="3186894"/>
            <a:ext cx="12308443" cy="78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krótkie zwroty + piosenka + ruch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6842" y="4404370"/>
            <a:ext cx="2562463" cy="77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ZABAWA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209459" y="4394845"/>
            <a:ext cx="12308443" cy="78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role-play i praca w parach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26842" y="5612321"/>
            <a:ext cx="2562463" cy="77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BADAMY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09459" y="5602796"/>
            <a:ext cx="12308443" cy="78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eksperyment, obserwacja lub zadanie ekologiczne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26842" y="6820281"/>
            <a:ext cx="2562463" cy="77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RUCH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09459" y="6810756"/>
            <a:ext cx="12308443" cy="78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ćwiczenia, stretching, zabawa ruchowa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26842" y="8028232"/>
            <a:ext cx="2562463" cy="779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 b="true">
                <a:solidFill>
                  <a:srgbClr val="235C41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PODSUMOWANIE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209459" y="8018707"/>
            <a:ext cx="12308443" cy="7893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co odkryliśmy? czego się nauczyliśmy?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Pomysły na działania po powrocie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26842" y="2106692"/>
            <a:ext cx="15602855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„Poranna chwila uważności” – stały rytuał w grupie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„Mały badacz” – obserwacje, doświadczenia i dokumentowanie odkryć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„Przedszkolny ogród” – rośliny, warzywa, motyle i owady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„Eko detektywi” – szukanie rozwiązań dla środowiska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Poznawanie kultury też jest nauką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2127647"/>
            <a:ext cx="8098765" cy="6726098"/>
            <a:chOff x="0" y="0"/>
            <a:chExt cx="10798353" cy="8968130"/>
          </a:xfrm>
        </p:grpSpPr>
        <p:sp>
          <p:nvSpPr>
            <p:cNvPr name="Freeform 4" id="4" descr="_tmp_5379612343970938593.jpg"/>
            <p:cNvSpPr/>
            <p:nvPr/>
          </p:nvSpPr>
          <p:spPr>
            <a:xfrm flipH="false" flipV="false" rot="0">
              <a:off x="0" y="0"/>
              <a:ext cx="1079830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98302">
                  <a:moveTo>
                    <a:pt x="0" y="0"/>
                  </a:moveTo>
                  <a:lnTo>
                    <a:pt x="10798302" y="0"/>
                  </a:lnTo>
                  <a:lnTo>
                    <a:pt x="1079830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5" t="0" r="-26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334176" y="2127647"/>
            <a:ext cx="8030137" cy="6726098"/>
            <a:chOff x="0" y="0"/>
            <a:chExt cx="10706849" cy="8968130"/>
          </a:xfrm>
        </p:grpSpPr>
        <p:sp>
          <p:nvSpPr>
            <p:cNvPr name="Freeform 6" id="6" descr="_tmp_1168827574220355367.jpg"/>
            <p:cNvSpPr/>
            <p:nvPr/>
          </p:nvSpPr>
          <p:spPr>
            <a:xfrm flipH="false" flipV="false" rot="0">
              <a:off x="0" y="0"/>
              <a:ext cx="10706862" cy="8968105"/>
            </a:xfrm>
            <a:custGeom>
              <a:avLst/>
              <a:gdLst/>
              <a:ahLst/>
              <a:cxnLst/>
              <a:rect r="r" b="b" t="t" l="l"/>
              <a:pathLst>
                <a:path h="8968105" w="10706862">
                  <a:moveTo>
                    <a:pt x="0" y="0"/>
                  </a:moveTo>
                  <a:lnTo>
                    <a:pt x="10706862" y="0"/>
                  </a:lnTo>
                  <a:lnTo>
                    <a:pt x="10706862" y="8968105"/>
                  </a:lnTo>
                  <a:lnTo>
                    <a:pt x="0" y="89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" t="0" r="-21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Wspólne doświadczenie – wspólny rozwój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892235" y="1990373"/>
            <a:ext cx="8236039" cy="7137892"/>
            <a:chOff x="0" y="0"/>
            <a:chExt cx="10981385" cy="9517190"/>
          </a:xfrm>
        </p:grpSpPr>
        <p:sp>
          <p:nvSpPr>
            <p:cNvPr name="Freeform 4" id="4" descr="_tmp_3402277597661537425.jpg"/>
            <p:cNvSpPr/>
            <p:nvPr/>
          </p:nvSpPr>
          <p:spPr>
            <a:xfrm flipH="false" flipV="false" rot="0">
              <a:off x="0" y="0"/>
              <a:ext cx="10981436" cy="9517253"/>
            </a:xfrm>
            <a:custGeom>
              <a:avLst/>
              <a:gdLst/>
              <a:ahLst/>
              <a:cxnLst/>
              <a:rect r="r" b="b" t="t" l="l"/>
              <a:pathLst>
                <a:path h="9517253" w="10981436">
                  <a:moveTo>
                    <a:pt x="0" y="0"/>
                  </a:moveTo>
                  <a:lnTo>
                    <a:pt x="10981436" y="0"/>
                  </a:lnTo>
                  <a:lnTo>
                    <a:pt x="10981436" y="9517253"/>
                  </a:lnTo>
                  <a:lnTo>
                    <a:pt x="0" y="9517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471441" y="1990373"/>
            <a:ext cx="7824235" cy="7137892"/>
            <a:chOff x="0" y="0"/>
            <a:chExt cx="10432313" cy="9517190"/>
          </a:xfrm>
        </p:grpSpPr>
        <p:sp>
          <p:nvSpPr>
            <p:cNvPr name="Freeform 6" id="6" descr="_tmp_2979162534135897851.jpg"/>
            <p:cNvSpPr/>
            <p:nvPr/>
          </p:nvSpPr>
          <p:spPr>
            <a:xfrm flipH="false" flipV="false" rot="0">
              <a:off x="0" y="0"/>
              <a:ext cx="10432288" cy="9517253"/>
            </a:xfrm>
            <a:custGeom>
              <a:avLst/>
              <a:gdLst/>
              <a:ahLst/>
              <a:cxnLst/>
              <a:rect r="r" b="b" t="t" l="l"/>
              <a:pathLst>
                <a:path h="9517253" w="10432288">
                  <a:moveTo>
                    <a:pt x="0" y="0"/>
                  </a:moveTo>
                  <a:lnTo>
                    <a:pt x="10432288" y="0"/>
                  </a:lnTo>
                  <a:lnTo>
                    <a:pt x="10432288" y="9517253"/>
                  </a:lnTo>
                  <a:lnTo>
                    <a:pt x="0" y="9517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3" t="0" r="-33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52312" y="609352"/>
            <a:ext cx="16289188" cy="1376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4"/>
              </a:lnSpc>
            </a:pPr>
            <a:r>
              <a:rPr lang="en-US" sz="4503" b="true">
                <a:solidFill>
                  <a:srgbClr val="1D272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Wracamy z Teneryfy z czymś więcej niż wspomnieniami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395479" y="2243957"/>
            <a:ext cx="9425826" cy="340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nowymi metodami pracy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większą odwagą w komunikacji po angielsku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pomysłami na mindfulness i ruch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inspiracjami do edukacji ekologicznej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doświadczeniem współpracy międzynarodowej</a:t>
            </a:r>
          </a:p>
          <a:p>
            <a:pPr algn="l">
              <a:lnSpc>
                <a:spcPts val="3782"/>
              </a:lnSpc>
            </a:pPr>
            <a:r>
              <a:rPr lang="en-US" sz="3152">
                <a:solidFill>
                  <a:srgbClr val="1D2723"/>
                </a:solidFill>
                <a:latin typeface="Calibri (MS)"/>
                <a:ea typeface="Calibri (MS)"/>
                <a:cs typeface="Calibri (MS)"/>
                <a:sym typeface="Calibri (MS)"/>
              </a:rPr>
              <a:t>• motywacją, aby dzielić się tym z naszymi   przedszkolakami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1461813" y="2059010"/>
            <a:ext cx="5833853" cy="6794725"/>
            <a:chOff x="0" y="0"/>
            <a:chExt cx="7778471" cy="9059634"/>
          </a:xfrm>
        </p:grpSpPr>
        <p:sp>
          <p:nvSpPr>
            <p:cNvPr name="Freeform 5" id="5" descr="_tmp_3708922238236861787.jpg"/>
            <p:cNvSpPr/>
            <p:nvPr/>
          </p:nvSpPr>
          <p:spPr>
            <a:xfrm flipH="false" flipV="false" rot="0">
              <a:off x="0" y="0"/>
              <a:ext cx="7778496" cy="9059672"/>
            </a:xfrm>
            <a:custGeom>
              <a:avLst/>
              <a:gdLst/>
              <a:ahLst/>
              <a:cxnLst/>
              <a:rect r="r" b="b" t="t" l="l"/>
              <a:pathLst>
                <a:path h="9059672" w="7778496">
                  <a:moveTo>
                    <a:pt x="0" y="0"/>
                  </a:moveTo>
                  <a:lnTo>
                    <a:pt x="7778496" y="0"/>
                  </a:lnTo>
                  <a:lnTo>
                    <a:pt x="7778496" y="9059672"/>
                  </a:lnTo>
                  <a:lnTo>
                    <a:pt x="0" y="9059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" t="0" r="-27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6288979" y="9684963"/>
            <a:ext cx="1189796" cy="289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235C41"/>
                </a:solidFill>
                <a:latin typeface="Calibri (MS)"/>
                <a:ea typeface="Calibri (MS)"/>
                <a:cs typeface="Calibri (MS)"/>
                <a:sym typeface="Calibri (MS)"/>
              </a:rP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DAHWmjDrRnY</dc:identifier>
  <dcterms:modified xsi:type="dcterms:W3CDTF">2011-08-01T06:04:30Z</dcterms:modified>
  <cp:revision>1</cp:revision>
  <dc:title>Erasmus_Teneryfa_POPRAWIONA_slajd1_bez_dzieci.pptx</dc:title>
</cp:coreProperties>
</file>